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3"/>
  </p:notesMasterIdLst>
  <p:handoutMasterIdLst>
    <p:handoutMasterId r:id="rId94"/>
  </p:handoutMasterIdLst>
  <p:sldIdLst>
    <p:sldId id="256" r:id="rId2"/>
    <p:sldId id="261" r:id="rId3"/>
    <p:sldId id="262" r:id="rId4"/>
    <p:sldId id="343" r:id="rId5"/>
    <p:sldId id="344" r:id="rId6"/>
    <p:sldId id="263" r:id="rId7"/>
    <p:sldId id="345" r:id="rId8"/>
    <p:sldId id="346" r:id="rId9"/>
    <p:sldId id="347" r:id="rId10"/>
    <p:sldId id="264" r:id="rId11"/>
    <p:sldId id="265" r:id="rId12"/>
    <p:sldId id="309" r:id="rId13"/>
    <p:sldId id="348" r:id="rId14"/>
    <p:sldId id="349" r:id="rId15"/>
    <p:sldId id="266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267" r:id="rId30"/>
    <p:sldId id="268" r:id="rId31"/>
    <p:sldId id="307" r:id="rId32"/>
    <p:sldId id="308" r:id="rId33"/>
    <p:sldId id="270" r:id="rId34"/>
    <p:sldId id="269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7" r:id="rId49"/>
    <p:sldId id="284" r:id="rId50"/>
    <p:sldId id="289" r:id="rId51"/>
    <p:sldId id="290" r:id="rId52"/>
    <p:sldId id="291" r:id="rId53"/>
    <p:sldId id="292" r:id="rId54"/>
    <p:sldId id="293" r:id="rId55"/>
    <p:sldId id="286" r:id="rId56"/>
    <p:sldId id="288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25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260" r:id="rId9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#2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pt-BR"/>
        </a:p>
      </dgm:t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Conceitos e Aplicações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pt-BR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Algoritmos 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pt-BR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pt-BR" noProof="0" dirty="0"/>
            <a:t>Métricas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pt-BR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#2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#2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#2"/>
    <dgm:cxn modelId="{6E31C6AB-C9E6-448F-A8CC-566A63619D4D}" type="presOf" srcId="{76CC3289-2662-43F0-A3C6-BA04A135F08C}" destId="{133097FC-B1F8-4953-B0AB-E8E73D968D1C}" srcOrd="0" destOrd="0" presId="urn:microsoft.com/office/officeart/2018/2/layout/IconLabelList#2"/>
    <dgm:cxn modelId="{2AD6E781-3ED2-484E-B438-73386D2C583D}" type="presParOf" srcId="{8994D886-A75F-411A-A9D7-D31991FF12BD}" destId="{E1DBA6D5-BD14-4CD2-A0CC-80F867FEFA81}" srcOrd="0" destOrd="0" presId="urn:microsoft.com/office/officeart/2018/2/layout/IconLabelList#2"/>
    <dgm:cxn modelId="{10B2B212-528C-471D-ABD0-D66ED992B833}" type="presParOf" srcId="{E1DBA6D5-BD14-4CD2-A0CC-80F867FEFA81}" destId="{19A8DC21-3E65-409D-AD53-DA51BB9198A0}" srcOrd="0" destOrd="0" presId="urn:microsoft.com/office/officeart/2018/2/layout/IconLabelList#2"/>
    <dgm:cxn modelId="{2A8FB3D0-F98B-4F5A-BACA-4315E38776FB}" type="presParOf" srcId="{E1DBA6D5-BD14-4CD2-A0CC-80F867FEFA81}" destId="{B9F90A48-FF94-4C94-A587-0190406F6FD3}" srcOrd="1" destOrd="0" presId="urn:microsoft.com/office/officeart/2018/2/layout/IconLabelList#2"/>
    <dgm:cxn modelId="{95FEF629-9884-451C-89B4-41B897ABE3D6}" type="presParOf" srcId="{E1DBA6D5-BD14-4CD2-A0CC-80F867FEFA81}" destId="{A99B5DD6-89E9-4537-B415-4205CEB9323A}" srcOrd="2" destOrd="0" presId="urn:microsoft.com/office/officeart/2018/2/layout/IconLabelList#2"/>
    <dgm:cxn modelId="{0FE6827F-DE80-4F8A-8E9D-7F88C0F7EF29}" type="presParOf" srcId="{8994D886-A75F-411A-A9D7-D31991FF12BD}" destId="{8B391436-B9B0-45BD-A57F-792D6376D868}" srcOrd="1" destOrd="0" presId="urn:microsoft.com/office/officeart/2018/2/layout/IconLabelList#2"/>
    <dgm:cxn modelId="{4857BE3A-D518-473D-AC79-7B9BF18B9824}" type="presParOf" srcId="{8994D886-A75F-411A-A9D7-D31991FF12BD}" destId="{95872155-C45D-46D3-874C-D838089A06F8}" srcOrd="2" destOrd="0" presId="urn:microsoft.com/office/officeart/2018/2/layout/IconLabelList#2"/>
    <dgm:cxn modelId="{B4B325C4-81F2-4B3E-8CBF-4532B0BFA343}" type="presParOf" srcId="{95872155-C45D-46D3-874C-D838089A06F8}" destId="{CE9DF0E8-B0DE-4E1E-9FF4-6006AD8428DB}" srcOrd="0" destOrd="0" presId="urn:microsoft.com/office/officeart/2018/2/layout/IconLabelList#2"/>
    <dgm:cxn modelId="{0AE6D335-6E55-47E1-BAD8-0368620AB8F6}" type="presParOf" srcId="{95872155-C45D-46D3-874C-D838089A06F8}" destId="{AA0423A1-55B2-45E9-BFE7-3FBE5BDA65ED}" srcOrd="1" destOrd="0" presId="urn:microsoft.com/office/officeart/2018/2/layout/IconLabelList#2"/>
    <dgm:cxn modelId="{AFEE8CCD-97FE-4EFA-A584-DF6AFDAD2B20}" type="presParOf" srcId="{95872155-C45D-46D3-874C-D838089A06F8}" destId="{55120873-6F5C-4053-8EAD-6287A7F1097E}" srcOrd="2" destOrd="0" presId="urn:microsoft.com/office/officeart/2018/2/layout/IconLabelList#2"/>
    <dgm:cxn modelId="{26649F18-C204-4047-8300-905486AB3755}" type="presParOf" srcId="{8994D886-A75F-411A-A9D7-D31991FF12BD}" destId="{F679C986-30E4-4F0A-A3A6-CAE528BFED76}" srcOrd="3" destOrd="0" presId="urn:microsoft.com/office/officeart/2018/2/layout/IconLabelList#2"/>
    <dgm:cxn modelId="{898D629F-DA37-435F-A0B2-0617605D711A}" type="presParOf" srcId="{8994D886-A75F-411A-A9D7-D31991FF12BD}" destId="{2EC2FDE3-8908-45C7-A3FD-EB370213FE69}" srcOrd="4" destOrd="0" presId="urn:microsoft.com/office/officeart/2018/2/layout/IconLabelList#2"/>
    <dgm:cxn modelId="{2BDADB1C-15B1-4763-9B35-3792147F8F87}" type="presParOf" srcId="{2EC2FDE3-8908-45C7-A3FD-EB370213FE69}" destId="{6DB1FE51-13D0-4A38-AD6E-48D4371A1AF3}" srcOrd="0" destOrd="0" presId="urn:microsoft.com/office/officeart/2018/2/layout/IconLabelList#2"/>
    <dgm:cxn modelId="{F692F1E6-C6EC-4391-8432-EB6C34194240}" type="presParOf" srcId="{2EC2FDE3-8908-45C7-A3FD-EB370213FE69}" destId="{0928538A-05CC-4A79-BD5D-92F985D1EEE5}" srcOrd="1" destOrd="0" presId="urn:microsoft.com/office/officeart/2018/2/layout/IconLabelList#2"/>
    <dgm:cxn modelId="{0E6AF6C4-A4E5-4234-9E16-F9F2334264CD}" type="presParOf" srcId="{2EC2FDE3-8908-45C7-A3FD-EB370213FE69}" destId="{133097FC-B1F8-4953-B0AB-E8E73D968D1C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Supervisionado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Não Supervisionado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Semi supervisionado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7822EA9C-6248-46BA-9A34-6EA88837D6A6}">
      <dgm:prSet phldrT="[Text]"/>
      <dgm:spPr/>
      <dgm:t>
        <a:bodyPr rtlCol="0"/>
        <a:lstStyle/>
        <a:p>
          <a:pPr rtl="0"/>
          <a:r>
            <a:rPr lang="pt-BR" noProof="0" dirty="0"/>
            <a:t>Por reforço</a:t>
          </a:r>
        </a:p>
      </dgm:t>
    </dgm:pt>
    <dgm:pt modelId="{DD97F216-F5EA-4E5F-A15C-D5C44EDD19C6}" type="parTrans" cxnId="{6556D713-E272-4C97-977A-C160B2F67507}">
      <dgm:prSet/>
      <dgm:spPr/>
      <dgm:t>
        <a:bodyPr/>
        <a:lstStyle/>
        <a:p>
          <a:endParaRPr lang="pt-BR"/>
        </a:p>
      </dgm:t>
    </dgm:pt>
    <dgm:pt modelId="{4F975D56-A955-49C3-9A5C-AD4C6B8B4726}" type="sibTrans" cxnId="{6556D713-E272-4C97-977A-C160B2F67507}">
      <dgm:prSet/>
      <dgm:spPr/>
      <dgm:t>
        <a:bodyPr/>
        <a:lstStyle/>
        <a:p>
          <a:endParaRPr lang="pt-B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31321E47-A8DA-4BC5-B076-159FE8B1FA9C}" type="pres">
      <dgm:prSet presAssocID="{7822EA9C-6248-46BA-9A34-6EA88837D6A6}" presName="text_4" presStyleLbl="node1" presStyleIdx="3" presStyleCnt="4">
        <dgm:presLayoutVars>
          <dgm:bulletEnabled val="1"/>
        </dgm:presLayoutVars>
      </dgm:prSet>
      <dgm:spPr/>
    </dgm:pt>
    <dgm:pt modelId="{68839447-F94D-4EBD-8AC7-D0A0AE39F67E}" type="pres">
      <dgm:prSet presAssocID="{7822EA9C-6248-46BA-9A34-6EA88837D6A6}" presName="accent_4" presStyleCnt="0"/>
      <dgm:spPr/>
    </dgm:pt>
    <dgm:pt modelId="{A8179DDC-8586-4C6D-B603-2D507BDFEF17}" type="pres">
      <dgm:prSet presAssocID="{7822EA9C-6248-46BA-9A34-6EA88837D6A6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6556D713-E272-4C97-977A-C160B2F67507}" srcId="{7E5AA53B-3EEE-4DE4-BB81-9044890C2946}" destId="{7822EA9C-6248-46BA-9A34-6EA88837D6A6}" srcOrd="3" destOrd="0" parTransId="{DD97F216-F5EA-4E5F-A15C-D5C44EDD19C6}" sibTransId="{4F975D56-A955-49C3-9A5C-AD4C6B8B4726}"/>
    <dgm:cxn modelId="{87F7EF1C-A4F9-4CB9-BF9E-40334602BEDA}" type="presOf" srcId="{7822EA9C-6248-46BA-9A34-6EA88837D6A6}" destId="{31321E47-A8DA-4BC5-B076-159FE8B1FA9C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B60210D1-4937-4943-BF2F-4AD36DC79010}" type="presParOf" srcId="{90561C55-3C6E-4D53-85E1-2C50BCDDA392}" destId="{31321E47-A8DA-4BC5-B076-159FE8B1FA9C}" srcOrd="7" destOrd="0" presId="urn:microsoft.com/office/officeart/2008/layout/VerticalCurvedList"/>
    <dgm:cxn modelId="{5285324D-A5B4-4F06-AEFE-35038A437620}" type="presParOf" srcId="{90561C55-3C6E-4D53-85E1-2C50BCDDA392}" destId="{68839447-F94D-4EBD-8AC7-D0A0AE39F67E}" srcOrd="8" destOrd="0" presId="urn:microsoft.com/office/officeart/2008/layout/VerticalCurvedList"/>
    <dgm:cxn modelId="{A01E39B8-2F38-49B8-A51D-13FDF17243A1}" type="presParOf" srcId="{68839447-F94D-4EBD-8AC7-D0A0AE39F67E}" destId="{A8179DDC-8586-4C6D-B603-2D507BDFEF1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2000" noProof="0" dirty="0"/>
            <a:t>Matriz Confusão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A9001144-1950-430C-A567-B12B9C7C88FF}">
      <dgm:prSet phldrT="[Text]" custT="1"/>
      <dgm:spPr/>
      <dgm:t>
        <a:bodyPr rtlCol="0"/>
        <a:lstStyle/>
        <a:p>
          <a:pPr rtl="0"/>
          <a:r>
            <a:rPr lang="pt-BR" sz="2000" noProof="0" dirty="0"/>
            <a:t>Exatidão ou Acurácia</a:t>
          </a:r>
          <a:r>
            <a:rPr lang="pt-BR" sz="1700" noProof="0" dirty="0"/>
            <a:t>	</a:t>
          </a:r>
        </a:p>
      </dgm:t>
    </dgm:pt>
    <dgm:pt modelId="{E491A12B-667A-411D-9588-DEC277F579A9}" type="parTrans" cxnId="{F19293A2-14D3-44AA-8359-01E0832C696E}">
      <dgm:prSet/>
      <dgm:spPr/>
      <dgm:t>
        <a:bodyPr/>
        <a:lstStyle/>
        <a:p>
          <a:endParaRPr lang="pt-BR"/>
        </a:p>
      </dgm:t>
    </dgm:pt>
    <dgm:pt modelId="{58764367-F3AA-4E80-9C0D-92FAB839CCC5}" type="sibTrans" cxnId="{F19293A2-14D3-44AA-8359-01E0832C696E}">
      <dgm:prSet/>
      <dgm:spPr/>
      <dgm:t>
        <a:bodyPr/>
        <a:lstStyle/>
        <a:p>
          <a:endParaRPr lang="pt-BR"/>
        </a:p>
      </dgm:t>
    </dgm:pt>
    <dgm:pt modelId="{B064827F-1378-4ED9-B687-267F2327C151}">
      <dgm:prSet phldrT="[Text]"/>
      <dgm:spPr/>
      <dgm:t>
        <a:bodyPr rtlCol="0"/>
        <a:lstStyle/>
        <a:p>
          <a:pPr rtl="0"/>
          <a:r>
            <a:rPr lang="pt-BR" noProof="0" dirty="0"/>
            <a:t>Precisão	</a:t>
          </a:r>
        </a:p>
      </dgm:t>
    </dgm:pt>
    <dgm:pt modelId="{6D9103FD-8F2D-4E55-A730-79891C8A7069}" type="parTrans" cxnId="{E47E7154-FDD0-465B-90AF-CDC5481BE7E6}">
      <dgm:prSet/>
      <dgm:spPr/>
      <dgm:t>
        <a:bodyPr/>
        <a:lstStyle/>
        <a:p>
          <a:endParaRPr lang="pt-BR"/>
        </a:p>
      </dgm:t>
    </dgm:pt>
    <dgm:pt modelId="{53F4349D-C47A-4F28-B410-8E28A63FDBDB}" type="sibTrans" cxnId="{E47E7154-FDD0-465B-90AF-CDC5481BE7E6}">
      <dgm:prSet/>
      <dgm:spPr/>
      <dgm:t>
        <a:bodyPr/>
        <a:lstStyle/>
        <a:p>
          <a:endParaRPr lang="pt-BR"/>
        </a:p>
      </dgm:t>
    </dgm:pt>
    <dgm:pt modelId="{A7ED4044-2EF3-4D35-AF87-8DFBCDCCB4D6}">
      <dgm:prSet phldrT="[Text]"/>
      <dgm:spPr/>
      <dgm:t>
        <a:bodyPr rtlCol="0"/>
        <a:lstStyle/>
        <a:p>
          <a:pPr rtl="0"/>
          <a:r>
            <a:rPr lang="pt-BR" noProof="0" dirty="0"/>
            <a:t>Recuperação</a:t>
          </a:r>
        </a:p>
      </dgm:t>
    </dgm:pt>
    <dgm:pt modelId="{11880EF4-6C03-470B-AF6E-338F3BD7E155}" type="parTrans" cxnId="{5FC0DACD-0DF2-4D90-916F-D76670DE11D4}">
      <dgm:prSet/>
      <dgm:spPr/>
      <dgm:t>
        <a:bodyPr/>
        <a:lstStyle/>
        <a:p>
          <a:endParaRPr lang="pt-BR"/>
        </a:p>
      </dgm:t>
    </dgm:pt>
    <dgm:pt modelId="{3EDBB0A4-5349-4C3E-B5C0-9E7E92510018}" type="sibTrans" cxnId="{5FC0DACD-0DF2-4D90-916F-D76670DE11D4}">
      <dgm:prSet/>
      <dgm:spPr/>
      <dgm:t>
        <a:bodyPr/>
        <a:lstStyle/>
        <a:p>
          <a:endParaRPr lang="pt-BR"/>
        </a:p>
      </dgm:t>
    </dgm:pt>
    <dgm:pt modelId="{714909F6-3C23-4077-8CC3-1718E46317C7}">
      <dgm:prSet phldrT="[Text]"/>
      <dgm:spPr/>
      <dgm:t>
        <a:bodyPr rtlCol="0"/>
        <a:lstStyle/>
        <a:p>
          <a:pPr rtl="0"/>
          <a:r>
            <a:rPr lang="pt-BR" noProof="0" dirty="0"/>
            <a:t>Taxa de falsos positivos	</a:t>
          </a:r>
        </a:p>
      </dgm:t>
    </dgm:pt>
    <dgm:pt modelId="{2D7A9459-447F-4BC7-9E2F-AEBCEB7D7726}" type="parTrans" cxnId="{BED33AA5-606F-4915-B140-D5392D92CB4B}">
      <dgm:prSet/>
      <dgm:spPr/>
      <dgm:t>
        <a:bodyPr/>
        <a:lstStyle/>
        <a:p>
          <a:endParaRPr lang="pt-BR"/>
        </a:p>
      </dgm:t>
    </dgm:pt>
    <dgm:pt modelId="{B58386EE-0221-410C-A0B6-2A3021142063}" type="sibTrans" cxnId="{BED33AA5-606F-4915-B140-D5392D92CB4B}">
      <dgm:prSet/>
      <dgm:spPr/>
      <dgm:t>
        <a:bodyPr/>
        <a:lstStyle/>
        <a:p>
          <a:endParaRPr lang="pt-BR"/>
        </a:p>
      </dgm:t>
    </dgm:pt>
    <dgm:pt modelId="{D2359709-4888-4B0E-B418-7F9693D10456}">
      <dgm:prSet phldrT="[Text]"/>
      <dgm:spPr/>
      <dgm:t>
        <a:bodyPr rtlCol="0"/>
        <a:lstStyle/>
        <a:p>
          <a:pPr rtl="0"/>
          <a:r>
            <a:rPr lang="pt-BR" noProof="0" dirty="0"/>
            <a:t>Cálculo de F1	</a:t>
          </a:r>
        </a:p>
      </dgm:t>
    </dgm:pt>
    <dgm:pt modelId="{C91F4718-4742-4949-9DC4-6A844F8DA4A8}" type="parTrans" cxnId="{C659BE1E-5ABE-4B54-A561-BBAAC1ED0B4A}">
      <dgm:prSet/>
      <dgm:spPr/>
      <dgm:t>
        <a:bodyPr/>
        <a:lstStyle/>
        <a:p>
          <a:endParaRPr lang="pt-BR"/>
        </a:p>
      </dgm:t>
    </dgm:pt>
    <dgm:pt modelId="{8978E9CF-43EB-43DF-8638-CF4CA260E061}" type="sibTrans" cxnId="{C659BE1E-5ABE-4B54-A561-BBAAC1ED0B4A}">
      <dgm:prSet/>
      <dgm:spPr/>
      <dgm:t>
        <a:bodyPr/>
        <a:lstStyle/>
        <a:p>
          <a:endParaRPr lang="pt-B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 custScaleY="72348" custLinFactNeighborX="-2711" custLinFactNeighborY="-28660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 custScaleX="61499" custScaleY="62989" custLinFactNeighborX="-15876" custLinFactNeighborY="-24696"/>
      <dgm:spPr/>
    </dgm:pt>
    <dgm:pt modelId="{CE8837D0-1FB9-4FA7-B99F-31934369FE6C}" type="pres">
      <dgm:prSet presAssocID="{A9001144-1950-430C-A567-B12B9C7C88FF}" presName="text_2" presStyleLbl="node1" presStyleIdx="1" presStyleCnt="6" custScaleY="64663" custLinFactNeighborX="-2711" custLinFactNeighborY="-28660">
        <dgm:presLayoutVars>
          <dgm:bulletEnabled val="1"/>
        </dgm:presLayoutVars>
      </dgm:prSet>
      <dgm:spPr/>
    </dgm:pt>
    <dgm:pt modelId="{A8914753-FECA-447B-AD67-9497DB3BD7FE}" type="pres">
      <dgm:prSet presAssocID="{A9001144-1950-430C-A567-B12B9C7C88FF}" presName="accent_2" presStyleCnt="0"/>
      <dgm:spPr/>
    </dgm:pt>
    <dgm:pt modelId="{E6B65C9B-5347-4F92-B319-2046BD05B270}" type="pres">
      <dgm:prSet presAssocID="{A9001144-1950-430C-A567-B12B9C7C88FF}" presName="accentRepeatNode" presStyleLbl="solidFgAcc1" presStyleIdx="1" presStyleCnt="6" custScaleX="61499" custScaleY="62989" custLinFactNeighborX="-15876" custLinFactNeighborY="-24696"/>
      <dgm:spPr/>
    </dgm:pt>
    <dgm:pt modelId="{DD2421A3-8E9E-4B27-99F2-A70975FF4A4F}" type="pres">
      <dgm:prSet presAssocID="{B064827F-1378-4ED9-B687-267F2327C151}" presName="text_3" presStyleLbl="node1" presStyleIdx="2" presStyleCnt="6" custScaleY="72348" custLinFactNeighborX="-2711" custLinFactNeighborY="-28660">
        <dgm:presLayoutVars>
          <dgm:bulletEnabled val="1"/>
        </dgm:presLayoutVars>
      </dgm:prSet>
      <dgm:spPr/>
    </dgm:pt>
    <dgm:pt modelId="{F5DF057D-4F2E-4DDD-BD1C-BAA8278AB872}" type="pres">
      <dgm:prSet presAssocID="{B064827F-1378-4ED9-B687-267F2327C151}" presName="accent_3" presStyleCnt="0"/>
      <dgm:spPr/>
    </dgm:pt>
    <dgm:pt modelId="{C8082E8C-8C25-4D9E-9797-3DA3DCBD6EE8}" type="pres">
      <dgm:prSet presAssocID="{B064827F-1378-4ED9-B687-267F2327C151}" presName="accentRepeatNode" presStyleLbl="solidFgAcc1" presStyleIdx="2" presStyleCnt="6" custScaleX="61499" custScaleY="62989" custLinFactNeighborX="-15876" custLinFactNeighborY="-24696"/>
      <dgm:spPr/>
    </dgm:pt>
    <dgm:pt modelId="{E5BCF43A-6E2D-42AB-9EFE-B876F11FB346}" type="pres">
      <dgm:prSet presAssocID="{A7ED4044-2EF3-4D35-AF87-8DFBCDCCB4D6}" presName="text_4" presStyleLbl="node1" presStyleIdx="3" presStyleCnt="6" custScaleY="72348" custLinFactNeighborX="-2711" custLinFactNeighborY="-28660">
        <dgm:presLayoutVars>
          <dgm:bulletEnabled val="1"/>
        </dgm:presLayoutVars>
      </dgm:prSet>
      <dgm:spPr/>
    </dgm:pt>
    <dgm:pt modelId="{C49E706B-3D05-4CF0-A8C7-42D0D2497068}" type="pres">
      <dgm:prSet presAssocID="{A7ED4044-2EF3-4D35-AF87-8DFBCDCCB4D6}" presName="accent_4" presStyleCnt="0"/>
      <dgm:spPr/>
    </dgm:pt>
    <dgm:pt modelId="{82D3D4B0-57F4-4282-92AC-BC8E9CABF350}" type="pres">
      <dgm:prSet presAssocID="{A7ED4044-2EF3-4D35-AF87-8DFBCDCCB4D6}" presName="accentRepeatNode" presStyleLbl="solidFgAcc1" presStyleIdx="3" presStyleCnt="6" custScaleX="61499" custScaleY="62989" custLinFactNeighborX="-15876" custLinFactNeighborY="-24696"/>
      <dgm:spPr/>
    </dgm:pt>
    <dgm:pt modelId="{9F17D330-B764-4631-A12B-8298DA8DE057}" type="pres">
      <dgm:prSet presAssocID="{714909F6-3C23-4077-8CC3-1718E46317C7}" presName="text_5" presStyleLbl="node1" presStyleIdx="4" presStyleCnt="6" custScaleY="72348" custLinFactNeighborX="-2711" custLinFactNeighborY="-28660">
        <dgm:presLayoutVars>
          <dgm:bulletEnabled val="1"/>
        </dgm:presLayoutVars>
      </dgm:prSet>
      <dgm:spPr/>
    </dgm:pt>
    <dgm:pt modelId="{978D4F54-2CE2-4BBB-A222-A453C2631E2A}" type="pres">
      <dgm:prSet presAssocID="{714909F6-3C23-4077-8CC3-1718E46317C7}" presName="accent_5" presStyleCnt="0"/>
      <dgm:spPr/>
    </dgm:pt>
    <dgm:pt modelId="{BD478DF9-CB4B-4B01-AD1C-6A6FCB54E473}" type="pres">
      <dgm:prSet presAssocID="{714909F6-3C23-4077-8CC3-1718E46317C7}" presName="accentRepeatNode" presStyleLbl="solidFgAcc1" presStyleIdx="4" presStyleCnt="6" custScaleX="61499" custScaleY="62989" custLinFactNeighborX="-15876" custLinFactNeighborY="-24696"/>
      <dgm:spPr/>
    </dgm:pt>
    <dgm:pt modelId="{F752474C-1AF9-478E-9253-4C1DCD177FE2}" type="pres">
      <dgm:prSet presAssocID="{D2359709-4888-4B0E-B418-7F9693D10456}" presName="text_6" presStyleLbl="node1" presStyleIdx="5" presStyleCnt="6" custScaleY="72348" custLinFactNeighborX="-675" custLinFactNeighborY="-28660">
        <dgm:presLayoutVars>
          <dgm:bulletEnabled val="1"/>
        </dgm:presLayoutVars>
      </dgm:prSet>
      <dgm:spPr/>
    </dgm:pt>
    <dgm:pt modelId="{BB12A81D-7B23-4161-AA71-087DCD65F459}" type="pres">
      <dgm:prSet presAssocID="{D2359709-4888-4B0E-B418-7F9693D10456}" presName="accent_6" presStyleCnt="0"/>
      <dgm:spPr/>
    </dgm:pt>
    <dgm:pt modelId="{C932237D-52FD-45F6-B05A-CBEA1C88252B}" type="pres">
      <dgm:prSet presAssocID="{D2359709-4888-4B0E-B418-7F9693D10456}" presName="accentRepeatNode" presStyleLbl="solidFgAcc1" presStyleIdx="5" presStyleCnt="6" custScaleX="61499" custScaleY="62989" custLinFactNeighborX="5689" custLinFactNeighborY="-24696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C659BE1E-5ABE-4B54-A561-BBAAC1ED0B4A}" srcId="{7E5AA53B-3EEE-4DE4-BB81-9044890C2946}" destId="{D2359709-4888-4B0E-B418-7F9693D10456}" srcOrd="5" destOrd="0" parTransId="{C91F4718-4742-4949-9DC4-6A844F8DA4A8}" sibTransId="{8978E9CF-43EB-43DF-8638-CF4CA260E06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D2137B73-7F5B-4E81-86FD-B538184D395B}" type="presOf" srcId="{B064827F-1378-4ED9-B687-267F2327C151}" destId="{DD2421A3-8E9E-4B27-99F2-A70975FF4A4F}" srcOrd="0" destOrd="0" presId="urn:microsoft.com/office/officeart/2008/layout/VerticalCurvedList"/>
    <dgm:cxn modelId="{E47E7154-FDD0-465B-90AF-CDC5481BE7E6}" srcId="{7E5AA53B-3EEE-4DE4-BB81-9044890C2946}" destId="{B064827F-1378-4ED9-B687-267F2327C151}" srcOrd="2" destOrd="0" parTransId="{6D9103FD-8F2D-4E55-A730-79891C8A7069}" sibTransId="{53F4349D-C47A-4F28-B410-8E28A63FDBDB}"/>
    <dgm:cxn modelId="{4B6EF67E-1575-413D-B406-4ECB114590C5}" type="presOf" srcId="{A9001144-1950-430C-A567-B12B9C7C88FF}" destId="{CE8837D0-1FB9-4FA7-B99F-31934369FE6C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9E022A92-93E9-4EF8-BAB7-B8B5EF5CC5E5}" type="presOf" srcId="{D2359709-4888-4B0E-B418-7F9693D10456}" destId="{F752474C-1AF9-478E-9253-4C1DCD177FE2}" srcOrd="0" destOrd="0" presId="urn:microsoft.com/office/officeart/2008/layout/VerticalCurvedList"/>
    <dgm:cxn modelId="{F19293A2-14D3-44AA-8359-01E0832C696E}" srcId="{7E5AA53B-3EEE-4DE4-BB81-9044890C2946}" destId="{A9001144-1950-430C-A567-B12B9C7C88FF}" srcOrd="1" destOrd="0" parTransId="{E491A12B-667A-411D-9588-DEC277F579A9}" sibTransId="{58764367-F3AA-4E80-9C0D-92FAB839CCC5}"/>
    <dgm:cxn modelId="{BED33AA5-606F-4915-B140-D5392D92CB4B}" srcId="{7E5AA53B-3EEE-4DE4-BB81-9044890C2946}" destId="{714909F6-3C23-4077-8CC3-1718E46317C7}" srcOrd="4" destOrd="0" parTransId="{2D7A9459-447F-4BC7-9E2F-AEBCEB7D7726}" sibTransId="{B58386EE-0221-410C-A0B6-2A3021142063}"/>
    <dgm:cxn modelId="{39DB60AE-E7E6-4C48-8283-14417E565D12}" type="presOf" srcId="{714909F6-3C23-4077-8CC3-1718E46317C7}" destId="{9F17D330-B764-4631-A12B-8298DA8DE057}" srcOrd="0" destOrd="0" presId="urn:microsoft.com/office/officeart/2008/layout/VerticalCurvedList"/>
    <dgm:cxn modelId="{74712ABE-84D6-479C-AF55-0D694E505AC3}" type="presOf" srcId="{A7ED4044-2EF3-4D35-AF87-8DFBCDCCB4D6}" destId="{E5BCF43A-6E2D-42AB-9EFE-B876F11FB346}" srcOrd="0" destOrd="0" presId="urn:microsoft.com/office/officeart/2008/layout/VerticalCurvedList"/>
    <dgm:cxn modelId="{5FC0DACD-0DF2-4D90-916F-D76670DE11D4}" srcId="{7E5AA53B-3EEE-4DE4-BB81-9044890C2946}" destId="{A7ED4044-2EF3-4D35-AF87-8DFBCDCCB4D6}" srcOrd="3" destOrd="0" parTransId="{11880EF4-6C03-470B-AF6E-338F3BD7E155}" sibTransId="{3EDBB0A4-5349-4C3E-B5C0-9E7E92510018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D7DB5F4B-A41F-4C89-925B-66B2C1AF2993}" type="presParOf" srcId="{90561C55-3C6E-4D53-85E1-2C50BCDDA392}" destId="{CE8837D0-1FB9-4FA7-B99F-31934369FE6C}" srcOrd="3" destOrd="0" presId="urn:microsoft.com/office/officeart/2008/layout/VerticalCurvedList"/>
    <dgm:cxn modelId="{7445B5B7-E515-428F-924B-3F206790ED49}" type="presParOf" srcId="{90561C55-3C6E-4D53-85E1-2C50BCDDA392}" destId="{A8914753-FECA-447B-AD67-9497DB3BD7FE}" srcOrd="4" destOrd="0" presId="urn:microsoft.com/office/officeart/2008/layout/VerticalCurvedList"/>
    <dgm:cxn modelId="{C464F8A1-EACC-481D-998C-056D98CF9075}" type="presParOf" srcId="{A8914753-FECA-447B-AD67-9497DB3BD7FE}" destId="{E6B65C9B-5347-4F92-B319-2046BD05B270}" srcOrd="0" destOrd="0" presId="urn:microsoft.com/office/officeart/2008/layout/VerticalCurvedList"/>
    <dgm:cxn modelId="{31E4022F-E1C5-4834-AA07-584A0F799069}" type="presParOf" srcId="{90561C55-3C6E-4D53-85E1-2C50BCDDA392}" destId="{DD2421A3-8E9E-4B27-99F2-A70975FF4A4F}" srcOrd="5" destOrd="0" presId="urn:microsoft.com/office/officeart/2008/layout/VerticalCurvedList"/>
    <dgm:cxn modelId="{35F987D5-C124-4836-B8D0-E1AB85EB0F93}" type="presParOf" srcId="{90561C55-3C6E-4D53-85E1-2C50BCDDA392}" destId="{F5DF057D-4F2E-4DDD-BD1C-BAA8278AB872}" srcOrd="6" destOrd="0" presId="urn:microsoft.com/office/officeart/2008/layout/VerticalCurvedList"/>
    <dgm:cxn modelId="{7E726521-375F-4031-80DD-2FCBCD14D7F7}" type="presParOf" srcId="{F5DF057D-4F2E-4DDD-BD1C-BAA8278AB872}" destId="{C8082E8C-8C25-4D9E-9797-3DA3DCBD6EE8}" srcOrd="0" destOrd="0" presId="urn:microsoft.com/office/officeart/2008/layout/VerticalCurvedList"/>
    <dgm:cxn modelId="{A1D3A894-A6CF-4AC9-A7E7-BCF5A24F2DAF}" type="presParOf" srcId="{90561C55-3C6E-4D53-85E1-2C50BCDDA392}" destId="{E5BCF43A-6E2D-42AB-9EFE-B876F11FB346}" srcOrd="7" destOrd="0" presId="urn:microsoft.com/office/officeart/2008/layout/VerticalCurvedList"/>
    <dgm:cxn modelId="{4880FB84-49BA-490D-BF4C-BFD05D580BA6}" type="presParOf" srcId="{90561C55-3C6E-4D53-85E1-2C50BCDDA392}" destId="{C49E706B-3D05-4CF0-A8C7-42D0D2497068}" srcOrd="8" destOrd="0" presId="urn:microsoft.com/office/officeart/2008/layout/VerticalCurvedList"/>
    <dgm:cxn modelId="{5C201ED6-F291-44EB-B639-59A0B065A218}" type="presParOf" srcId="{C49E706B-3D05-4CF0-A8C7-42D0D2497068}" destId="{82D3D4B0-57F4-4282-92AC-BC8E9CABF350}" srcOrd="0" destOrd="0" presId="urn:microsoft.com/office/officeart/2008/layout/VerticalCurvedList"/>
    <dgm:cxn modelId="{E387DA0A-0848-4C12-A035-1DA139F40602}" type="presParOf" srcId="{90561C55-3C6E-4D53-85E1-2C50BCDDA392}" destId="{9F17D330-B764-4631-A12B-8298DA8DE057}" srcOrd="9" destOrd="0" presId="urn:microsoft.com/office/officeart/2008/layout/VerticalCurvedList"/>
    <dgm:cxn modelId="{CF468C3A-B820-476B-8068-A9F75D1BE2E3}" type="presParOf" srcId="{90561C55-3C6E-4D53-85E1-2C50BCDDA392}" destId="{978D4F54-2CE2-4BBB-A222-A453C2631E2A}" srcOrd="10" destOrd="0" presId="urn:microsoft.com/office/officeart/2008/layout/VerticalCurvedList"/>
    <dgm:cxn modelId="{97FBA38E-8FC7-48BA-9F13-78B1D3069381}" type="presParOf" srcId="{978D4F54-2CE2-4BBB-A222-A453C2631E2A}" destId="{BD478DF9-CB4B-4B01-AD1C-6A6FCB54E473}" srcOrd="0" destOrd="0" presId="urn:microsoft.com/office/officeart/2008/layout/VerticalCurvedList"/>
    <dgm:cxn modelId="{596F04D4-507B-46D1-9B1F-F1D47E17489F}" type="presParOf" srcId="{90561C55-3C6E-4D53-85E1-2C50BCDDA392}" destId="{F752474C-1AF9-478E-9253-4C1DCD177FE2}" srcOrd="11" destOrd="0" presId="urn:microsoft.com/office/officeart/2008/layout/VerticalCurvedList"/>
    <dgm:cxn modelId="{3A4A3CC2-3ADE-4C83-AC1B-D4E5527D508E}" type="presParOf" srcId="{90561C55-3C6E-4D53-85E1-2C50BCDDA392}" destId="{BB12A81D-7B23-4161-AA71-087DCD65F459}" srcOrd="12" destOrd="0" presId="urn:microsoft.com/office/officeart/2008/layout/VerticalCurvedList"/>
    <dgm:cxn modelId="{D61A68D2-DFFD-41CA-91EE-108DFEE8A963}" type="presParOf" srcId="{BB12A81D-7B23-4161-AA71-087DCD65F459}" destId="{C932237D-52FD-45F6-B05A-CBEA1C8825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2000" noProof="0" dirty="0"/>
            <a:t>Tensor Flow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A9001144-1950-430C-A567-B12B9C7C88FF}">
      <dgm:prSet phldrT="[Text]" custT="1"/>
      <dgm:spPr/>
      <dgm:t>
        <a:bodyPr rtlCol="0"/>
        <a:lstStyle/>
        <a:p>
          <a:pPr rtl="0"/>
          <a:r>
            <a:rPr lang="pt-BR" sz="2000" noProof="0" dirty="0"/>
            <a:t>Bibliotecas Python</a:t>
          </a:r>
          <a:r>
            <a:rPr lang="pt-BR" sz="1700" noProof="0" dirty="0"/>
            <a:t>	</a:t>
          </a:r>
        </a:p>
      </dgm:t>
    </dgm:pt>
    <dgm:pt modelId="{E491A12B-667A-411D-9588-DEC277F579A9}" type="parTrans" cxnId="{F19293A2-14D3-44AA-8359-01E0832C696E}">
      <dgm:prSet/>
      <dgm:spPr/>
      <dgm:t>
        <a:bodyPr/>
        <a:lstStyle/>
        <a:p>
          <a:endParaRPr lang="pt-BR"/>
        </a:p>
      </dgm:t>
    </dgm:pt>
    <dgm:pt modelId="{58764367-F3AA-4E80-9C0D-92FAB839CCC5}" type="sibTrans" cxnId="{F19293A2-14D3-44AA-8359-01E0832C696E}">
      <dgm:prSet/>
      <dgm:spPr/>
      <dgm:t>
        <a:bodyPr/>
        <a:lstStyle/>
        <a:p>
          <a:endParaRPr lang="pt-BR"/>
        </a:p>
      </dgm:t>
    </dgm:pt>
    <dgm:pt modelId="{B064827F-1378-4ED9-B687-267F2327C151}">
      <dgm:prSet phldrT="[Text]" custT="1"/>
      <dgm:spPr/>
      <dgm:t>
        <a:bodyPr rtlCol="0"/>
        <a:lstStyle/>
        <a:p>
          <a:pPr rtl="0"/>
          <a:r>
            <a:rPr lang="pt-BR" sz="2000" noProof="0" dirty="0"/>
            <a:t>Apache System ML</a:t>
          </a:r>
        </a:p>
      </dgm:t>
    </dgm:pt>
    <dgm:pt modelId="{6D9103FD-8F2D-4E55-A730-79891C8A7069}" type="parTrans" cxnId="{E47E7154-FDD0-465B-90AF-CDC5481BE7E6}">
      <dgm:prSet/>
      <dgm:spPr/>
      <dgm:t>
        <a:bodyPr/>
        <a:lstStyle/>
        <a:p>
          <a:endParaRPr lang="pt-BR"/>
        </a:p>
      </dgm:t>
    </dgm:pt>
    <dgm:pt modelId="{53F4349D-C47A-4F28-B410-8E28A63FDBDB}" type="sibTrans" cxnId="{E47E7154-FDD0-465B-90AF-CDC5481BE7E6}">
      <dgm:prSet/>
      <dgm:spPr/>
      <dgm:t>
        <a:bodyPr/>
        <a:lstStyle/>
        <a:p>
          <a:endParaRPr lang="pt-BR"/>
        </a:p>
      </dgm:t>
    </dgm:pt>
    <dgm:pt modelId="{A7ED4044-2EF3-4D35-AF87-8DFBCDCCB4D6}">
      <dgm:prSet phldrT="[Text]" custT="1"/>
      <dgm:spPr/>
      <dgm:t>
        <a:bodyPr rtlCol="0"/>
        <a:lstStyle/>
        <a:p>
          <a:pPr rtl="0"/>
          <a:r>
            <a:rPr lang="pt-BR" sz="2000" noProof="0" dirty="0"/>
            <a:t>Projeto </a:t>
          </a:r>
          <a:r>
            <a:rPr lang="pt-BR" sz="2000" noProof="0" dirty="0" err="1"/>
            <a:t>Caffe</a:t>
          </a:r>
          <a:endParaRPr lang="pt-BR" sz="2000" noProof="0" dirty="0"/>
        </a:p>
      </dgm:t>
    </dgm:pt>
    <dgm:pt modelId="{11880EF4-6C03-470B-AF6E-338F3BD7E155}" type="parTrans" cxnId="{5FC0DACD-0DF2-4D90-916F-D76670DE11D4}">
      <dgm:prSet/>
      <dgm:spPr/>
      <dgm:t>
        <a:bodyPr/>
        <a:lstStyle/>
        <a:p>
          <a:endParaRPr lang="pt-BR"/>
        </a:p>
      </dgm:t>
    </dgm:pt>
    <dgm:pt modelId="{3EDBB0A4-5349-4C3E-B5C0-9E7E92510018}" type="sibTrans" cxnId="{5FC0DACD-0DF2-4D90-916F-D76670DE11D4}">
      <dgm:prSet/>
      <dgm:spPr/>
      <dgm:t>
        <a:bodyPr/>
        <a:lstStyle/>
        <a:p>
          <a:endParaRPr lang="pt-BR"/>
        </a:p>
      </dgm:t>
    </dgm:pt>
    <dgm:pt modelId="{714909F6-3C23-4077-8CC3-1718E46317C7}">
      <dgm:prSet phldrT="[Text]" custT="1"/>
      <dgm:spPr/>
      <dgm:t>
        <a:bodyPr rtlCol="0"/>
        <a:lstStyle/>
        <a:p>
          <a:pPr rtl="0"/>
          <a:r>
            <a:rPr lang="pt-BR" sz="2000" noProof="0" dirty="0"/>
            <a:t>Open NN</a:t>
          </a:r>
          <a:r>
            <a:rPr lang="pt-BR" sz="1600" noProof="0" dirty="0"/>
            <a:t>	</a:t>
          </a:r>
        </a:p>
      </dgm:t>
    </dgm:pt>
    <dgm:pt modelId="{2D7A9459-447F-4BC7-9E2F-AEBCEB7D7726}" type="parTrans" cxnId="{BED33AA5-606F-4915-B140-D5392D92CB4B}">
      <dgm:prSet/>
      <dgm:spPr/>
      <dgm:t>
        <a:bodyPr/>
        <a:lstStyle/>
        <a:p>
          <a:endParaRPr lang="pt-BR"/>
        </a:p>
      </dgm:t>
    </dgm:pt>
    <dgm:pt modelId="{B58386EE-0221-410C-A0B6-2A3021142063}" type="sibTrans" cxnId="{BED33AA5-606F-4915-B140-D5392D92CB4B}">
      <dgm:prSet/>
      <dgm:spPr/>
      <dgm:t>
        <a:bodyPr/>
        <a:lstStyle/>
        <a:p>
          <a:endParaRPr lang="pt-BR"/>
        </a:p>
      </dgm:t>
    </dgm:pt>
    <dgm:pt modelId="{D2359709-4888-4B0E-B418-7F9693D10456}">
      <dgm:prSet phldrT="[Text]" custT="1"/>
      <dgm:spPr/>
      <dgm:t>
        <a:bodyPr rtlCol="0"/>
        <a:lstStyle/>
        <a:p>
          <a:pPr rtl="0"/>
          <a:r>
            <a:rPr lang="pt-BR" sz="2000" noProof="0" dirty="0" err="1"/>
            <a:t>Torch</a:t>
          </a:r>
          <a:r>
            <a:rPr lang="pt-BR" sz="2000" noProof="0" dirty="0"/>
            <a:t>	</a:t>
          </a:r>
        </a:p>
      </dgm:t>
    </dgm:pt>
    <dgm:pt modelId="{C91F4718-4742-4949-9DC4-6A844F8DA4A8}" type="parTrans" cxnId="{C659BE1E-5ABE-4B54-A561-BBAAC1ED0B4A}">
      <dgm:prSet/>
      <dgm:spPr/>
      <dgm:t>
        <a:bodyPr/>
        <a:lstStyle/>
        <a:p>
          <a:endParaRPr lang="pt-BR"/>
        </a:p>
      </dgm:t>
    </dgm:pt>
    <dgm:pt modelId="{8978E9CF-43EB-43DF-8638-CF4CA260E061}" type="sibTrans" cxnId="{C659BE1E-5ABE-4B54-A561-BBAAC1ED0B4A}">
      <dgm:prSet/>
      <dgm:spPr/>
      <dgm:t>
        <a:bodyPr/>
        <a:lstStyle/>
        <a:p>
          <a:endParaRPr lang="pt-BR"/>
        </a:p>
      </dgm:t>
    </dgm:pt>
    <dgm:pt modelId="{F3955DD3-7C7B-4430-9036-40FCED65E976}">
      <dgm:prSet phldrT="[Text]" custT="1"/>
      <dgm:spPr/>
      <dgm:t>
        <a:bodyPr rtlCol="0"/>
        <a:lstStyle/>
        <a:p>
          <a:pPr rtl="0"/>
          <a:r>
            <a:rPr lang="pt-BR" sz="2000" noProof="0" dirty="0"/>
            <a:t>Orange Mining	</a:t>
          </a:r>
        </a:p>
      </dgm:t>
    </dgm:pt>
    <dgm:pt modelId="{9B0EA339-B662-4CC1-AB3A-7D66B71615E9}" type="parTrans" cxnId="{D3296BA8-EFB5-4D5E-B35F-233E1A494AB2}">
      <dgm:prSet/>
      <dgm:spPr/>
      <dgm:t>
        <a:bodyPr/>
        <a:lstStyle/>
        <a:p>
          <a:endParaRPr lang="pt-BR"/>
        </a:p>
      </dgm:t>
    </dgm:pt>
    <dgm:pt modelId="{78F06753-C7D1-4BF4-8315-A237070E3218}" type="sibTrans" cxnId="{D3296BA8-EFB5-4D5E-B35F-233E1A494AB2}">
      <dgm:prSet/>
      <dgm:spPr/>
      <dgm:t>
        <a:bodyPr/>
        <a:lstStyle/>
        <a:p>
          <a:endParaRPr lang="pt-B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58319267-C71E-43C9-94E1-827D0616C7A7}" type="pres">
      <dgm:prSet presAssocID="{6750AC01-D39D-4F3A-9DC8-2A211EE986A2}" presName="text_1" presStyleLbl="node1" presStyleIdx="0" presStyleCnt="7" custScaleY="72348" custLinFactNeighborX="-2711" custLinFactNeighborY="-28660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7" custScaleX="61499" custScaleY="62989" custLinFactNeighborX="-15876" custLinFactNeighborY="-24696"/>
      <dgm:spPr/>
    </dgm:pt>
    <dgm:pt modelId="{CE8837D0-1FB9-4FA7-B99F-31934369FE6C}" type="pres">
      <dgm:prSet presAssocID="{A9001144-1950-430C-A567-B12B9C7C88FF}" presName="text_2" presStyleLbl="node1" presStyleIdx="1" presStyleCnt="7" custScaleY="64663" custLinFactNeighborX="-2711" custLinFactNeighborY="-28660">
        <dgm:presLayoutVars>
          <dgm:bulletEnabled val="1"/>
        </dgm:presLayoutVars>
      </dgm:prSet>
      <dgm:spPr/>
    </dgm:pt>
    <dgm:pt modelId="{A8914753-FECA-447B-AD67-9497DB3BD7FE}" type="pres">
      <dgm:prSet presAssocID="{A9001144-1950-430C-A567-B12B9C7C88FF}" presName="accent_2" presStyleCnt="0"/>
      <dgm:spPr/>
    </dgm:pt>
    <dgm:pt modelId="{E6B65C9B-5347-4F92-B319-2046BD05B270}" type="pres">
      <dgm:prSet presAssocID="{A9001144-1950-430C-A567-B12B9C7C88FF}" presName="accentRepeatNode" presStyleLbl="solidFgAcc1" presStyleIdx="1" presStyleCnt="7" custScaleX="61499" custScaleY="62989" custLinFactNeighborX="-15876" custLinFactNeighborY="-24696"/>
      <dgm:spPr/>
    </dgm:pt>
    <dgm:pt modelId="{DD2421A3-8E9E-4B27-99F2-A70975FF4A4F}" type="pres">
      <dgm:prSet presAssocID="{B064827F-1378-4ED9-B687-267F2327C151}" presName="text_3" presStyleLbl="node1" presStyleIdx="2" presStyleCnt="7" custScaleY="72348" custLinFactNeighborX="-2711" custLinFactNeighborY="-28660">
        <dgm:presLayoutVars>
          <dgm:bulletEnabled val="1"/>
        </dgm:presLayoutVars>
      </dgm:prSet>
      <dgm:spPr/>
    </dgm:pt>
    <dgm:pt modelId="{F5DF057D-4F2E-4DDD-BD1C-BAA8278AB872}" type="pres">
      <dgm:prSet presAssocID="{B064827F-1378-4ED9-B687-267F2327C151}" presName="accent_3" presStyleCnt="0"/>
      <dgm:spPr/>
    </dgm:pt>
    <dgm:pt modelId="{C8082E8C-8C25-4D9E-9797-3DA3DCBD6EE8}" type="pres">
      <dgm:prSet presAssocID="{B064827F-1378-4ED9-B687-267F2327C151}" presName="accentRepeatNode" presStyleLbl="solidFgAcc1" presStyleIdx="2" presStyleCnt="7" custScaleX="61499" custScaleY="62989" custLinFactNeighborX="-15876" custLinFactNeighborY="-24696"/>
      <dgm:spPr/>
    </dgm:pt>
    <dgm:pt modelId="{E5BCF43A-6E2D-42AB-9EFE-B876F11FB346}" type="pres">
      <dgm:prSet presAssocID="{A7ED4044-2EF3-4D35-AF87-8DFBCDCCB4D6}" presName="text_4" presStyleLbl="node1" presStyleIdx="3" presStyleCnt="7" custScaleY="72348" custLinFactNeighborX="-2711" custLinFactNeighborY="-28660">
        <dgm:presLayoutVars>
          <dgm:bulletEnabled val="1"/>
        </dgm:presLayoutVars>
      </dgm:prSet>
      <dgm:spPr/>
    </dgm:pt>
    <dgm:pt modelId="{C49E706B-3D05-4CF0-A8C7-42D0D2497068}" type="pres">
      <dgm:prSet presAssocID="{A7ED4044-2EF3-4D35-AF87-8DFBCDCCB4D6}" presName="accent_4" presStyleCnt="0"/>
      <dgm:spPr/>
    </dgm:pt>
    <dgm:pt modelId="{82D3D4B0-57F4-4282-92AC-BC8E9CABF350}" type="pres">
      <dgm:prSet presAssocID="{A7ED4044-2EF3-4D35-AF87-8DFBCDCCB4D6}" presName="accentRepeatNode" presStyleLbl="solidFgAcc1" presStyleIdx="3" presStyleCnt="7" custScaleX="61499" custScaleY="62989" custLinFactNeighborX="-15876" custLinFactNeighborY="-24696"/>
      <dgm:spPr/>
    </dgm:pt>
    <dgm:pt modelId="{9F17D330-B764-4631-A12B-8298DA8DE057}" type="pres">
      <dgm:prSet presAssocID="{714909F6-3C23-4077-8CC3-1718E46317C7}" presName="text_5" presStyleLbl="node1" presStyleIdx="4" presStyleCnt="7" custScaleY="72348" custLinFactNeighborX="-2711" custLinFactNeighborY="-28660">
        <dgm:presLayoutVars>
          <dgm:bulletEnabled val="1"/>
        </dgm:presLayoutVars>
      </dgm:prSet>
      <dgm:spPr/>
    </dgm:pt>
    <dgm:pt modelId="{978D4F54-2CE2-4BBB-A222-A453C2631E2A}" type="pres">
      <dgm:prSet presAssocID="{714909F6-3C23-4077-8CC3-1718E46317C7}" presName="accent_5" presStyleCnt="0"/>
      <dgm:spPr/>
    </dgm:pt>
    <dgm:pt modelId="{BD478DF9-CB4B-4B01-AD1C-6A6FCB54E473}" type="pres">
      <dgm:prSet presAssocID="{714909F6-3C23-4077-8CC3-1718E46317C7}" presName="accentRepeatNode" presStyleLbl="solidFgAcc1" presStyleIdx="4" presStyleCnt="7" custScaleX="61499" custScaleY="62989" custLinFactNeighborX="-15876" custLinFactNeighborY="-24696"/>
      <dgm:spPr/>
    </dgm:pt>
    <dgm:pt modelId="{F752474C-1AF9-478E-9253-4C1DCD177FE2}" type="pres">
      <dgm:prSet presAssocID="{D2359709-4888-4B0E-B418-7F9693D10456}" presName="text_6" presStyleLbl="node1" presStyleIdx="5" presStyleCnt="7" custScaleY="72348" custLinFactNeighborX="-675" custLinFactNeighborY="-28660">
        <dgm:presLayoutVars>
          <dgm:bulletEnabled val="1"/>
        </dgm:presLayoutVars>
      </dgm:prSet>
      <dgm:spPr/>
    </dgm:pt>
    <dgm:pt modelId="{BB12A81D-7B23-4161-AA71-087DCD65F459}" type="pres">
      <dgm:prSet presAssocID="{D2359709-4888-4B0E-B418-7F9693D10456}" presName="accent_6" presStyleCnt="0"/>
      <dgm:spPr/>
    </dgm:pt>
    <dgm:pt modelId="{C932237D-52FD-45F6-B05A-CBEA1C88252B}" type="pres">
      <dgm:prSet presAssocID="{D2359709-4888-4B0E-B418-7F9693D10456}" presName="accentRepeatNode" presStyleLbl="solidFgAcc1" presStyleIdx="5" presStyleCnt="7" custScaleX="61499" custScaleY="62989" custLinFactNeighborX="5689" custLinFactNeighborY="-24696"/>
      <dgm:spPr/>
    </dgm:pt>
    <dgm:pt modelId="{D8EDEC5D-8107-498F-B712-66DFAF3A2C39}" type="pres">
      <dgm:prSet presAssocID="{F3955DD3-7C7B-4430-9036-40FCED65E976}" presName="text_7" presStyleLbl="node1" presStyleIdx="6" presStyleCnt="7" custScaleY="72348" custLinFactNeighborX="-675" custLinFactNeighborY="-28660">
        <dgm:presLayoutVars>
          <dgm:bulletEnabled val="1"/>
        </dgm:presLayoutVars>
      </dgm:prSet>
      <dgm:spPr/>
    </dgm:pt>
    <dgm:pt modelId="{E8506504-1188-4DB2-819E-C252A6AD7F04}" type="pres">
      <dgm:prSet presAssocID="{F3955DD3-7C7B-4430-9036-40FCED65E976}" presName="accent_7" presStyleCnt="0"/>
      <dgm:spPr/>
    </dgm:pt>
    <dgm:pt modelId="{74168153-B10A-4CFB-94B1-883DBEE62E41}" type="pres">
      <dgm:prSet presAssocID="{F3955DD3-7C7B-4430-9036-40FCED65E976}" presName="accentRepeatNode" presStyleLbl="solidFgAcc1" presStyleIdx="6" presStyleCnt="7" custScaleX="61499" custScaleY="62989" custLinFactNeighborX="5689" custLinFactNeighborY="-24696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C659BE1E-5ABE-4B54-A561-BBAAC1ED0B4A}" srcId="{7E5AA53B-3EEE-4DE4-BB81-9044890C2946}" destId="{D2359709-4888-4B0E-B418-7F9693D10456}" srcOrd="5" destOrd="0" parTransId="{C91F4718-4742-4949-9DC4-6A844F8DA4A8}" sibTransId="{8978E9CF-43EB-43DF-8638-CF4CA260E061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10BA206C-AF04-4FC4-ADF6-1E020652838A}" type="presOf" srcId="{F3955DD3-7C7B-4430-9036-40FCED65E976}" destId="{D8EDEC5D-8107-498F-B712-66DFAF3A2C39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D2137B73-7F5B-4E81-86FD-B538184D395B}" type="presOf" srcId="{B064827F-1378-4ED9-B687-267F2327C151}" destId="{DD2421A3-8E9E-4B27-99F2-A70975FF4A4F}" srcOrd="0" destOrd="0" presId="urn:microsoft.com/office/officeart/2008/layout/VerticalCurvedList"/>
    <dgm:cxn modelId="{E47E7154-FDD0-465B-90AF-CDC5481BE7E6}" srcId="{7E5AA53B-3EEE-4DE4-BB81-9044890C2946}" destId="{B064827F-1378-4ED9-B687-267F2327C151}" srcOrd="2" destOrd="0" parTransId="{6D9103FD-8F2D-4E55-A730-79891C8A7069}" sibTransId="{53F4349D-C47A-4F28-B410-8E28A63FDBDB}"/>
    <dgm:cxn modelId="{4B6EF67E-1575-413D-B406-4ECB114590C5}" type="presOf" srcId="{A9001144-1950-430C-A567-B12B9C7C88FF}" destId="{CE8837D0-1FB9-4FA7-B99F-31934369FE6C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9E022A92-93E9-4EF8-BAB7-B8B5EF5CC5E5}" type="presOf" srcId="{D2359709-4888-4B0E-B418-7F9693D10456}" destId="{F752474C-1AF9-478E-9253-4C1DCD177FE2}" srcOrd="0" destOrd="0" presId="urn:microsoft.com/office/officeart/2008/layout/VerticalCurvedList"/>
    <dgm:cxn modelId="{F19293A2-14D3-44AA-8359-01E0832C696E}" srcId="{7E5AA53B-3EEE-4DE4-BB81-9044890C2946}" destId="{A9001144-1950-430C-A567-B12B9C7C88FF}" srcOrd="1" destOrd="0" parTransId="{E491A12B-667A-411D-9588-DEC277F579A9}" sibTransId="{58764367-F3AA-4E80-9C0D-92FAB839CCC5}"/>
    <dgm:cxn modelId="{BED33AA5-606F-4915-B140-D5392D92CB4B}" srcId="{7E5AA53B-3EEE-4DE4-BB81-9044890C2946}" destId="{714909F6-3C23-4077-8CC3-1718E46317C7}" srcOrd="4" destOrd="0" parTransId="{2D7A9459-447F-4BC7-9E2F-AEBCEB7D7726}" sibTransId="{B58386EE-0221-410C-A0B6-2A3021142063}"/>
    <dgm:cxn modelId="{D3296BA8-EFB5-4D5E-B35F-233E1A494AB2}" srcId="{7E5AA53B-3EEE-4DE4-BB81-9044890C2946}" destId="{F3955DD3-7C7B-4430-9036-40FCED65E976}" srcOrd="6" destOrd="0" parTransId="{9B0EA339-B662-4CC1-AB3A-7D66B71615E9}" sibTransId="{78F06753-C7D1-4BF4-8315-A237070E3218}"/>
    <dgm:cxn modelId="{39DB60AE-E7E6-4C48-8283-14417E565D12}" type="presOf" srcId="{714909F6-3C23-4077-8CC3-1718E46317C7}" destId="{9F17D330-B764-4631-A12B-8298DA8DE057}" srcOrd="0" destOrd="0" presId="urn:microsoft.com/office/officeart/2008/layout/VerticalCurvedList"/>
    <dgm:cxn modelId="{74712ABE-84D6-479C-AF55-0D694E505AC3}" type="presOf" srcId="{A7ED4044-2EF3-4D35-AF87-8DFBCDCCB4D6}" destId="{E5BCF43A-6E2D-42AB-9EFE-B876F11FB346}" srcOrd="0" destOrd="0" presId="urn:microsoft.com/office/officeart/2008/layout/VerticalCurvedList"/>
    <dgm:cxn modelId="{5FC0DACD-0DF2-4D90-916F-D76670DE11D4}" srcId="{7E5AA53B-3EEE-4DE4-BB81-9044890C2946}" destId="{A7ED4044-2EF3-4D35-AF87-8DFBCDCCB4D6}" srcOrd="3" destOrd="0" parTransId="{11880EF4-6C03-470B-AF6E-338F3BD7E155}" sibTransId="{3EDBB0A4-5349-4C3E-B5C0-9E7E92510018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D7DB5F4B-A41F-4C89-925B-66B2C1AF2993}" type="presParOf" srcId="{90561C55-3C6E-4D53-85E1-2C50BCDDA392}" destId="{CE8837D0-1FB9-4FA7-B99F-31934369FE6C}" srcOrd="3" destOrd="0" presId="urn:microsoft.com/office/officeart/2008/layout/VerticalCurvedList"/>
    <dgm:cxn modelId="{7445B5B7-E515-428F-924B-3F206790ED49}" type="presParOf" srcId="{90561C55-3C6E-4D53-85E1-2C50BCDDA392}" destId="{A8914753-FECA-447B-AD67-9497DB3BD7FE}" srcOrd="4" destOrd="0" presId="urn:microsoft.com/office/officeart/2008/layout/VerticalCurvedList"/>
    <dgm:cxn modelId="{C464F8A1-EACC-481D-998C-056D98CF9075}" type="presParOf" srcId="{A8914753-FECA-447B-AD67-9497DB3BD7FE}" destId="{E6B65C9B-5347-4F92-B319-2046BD05B270}" srcOrd="0" destOrd="0" presId="urn:microsoft.com/office/officeart/2008/layout/VerticalCurvedList"/>
    <dgm:cxn modelId="{31E4022F-E1C5-4834-AA07-584A0F799069}" type="presParOf" srcId="{90561C55-3C6E-4D53-85E1-2C50BCDDA392}" destId="{DD2421A3-8E9E-4B27-99F2-A70975FF4A4F}" srcOrd="5" destOrd="0" presId="urn:microsoft.com/office/officeart/2008/layout/VerticalCurvedList"/>
    <dgm:cxn modelId="{35F987D5-C124-4836-B8D0-E1AB85EB0F93}" type="presParOf" srcId="{90561C55-3C6E-4D53-85E1-2C50BCDDA392}" destId="{F5DF057D-4F2E-4DDD-BD1C-BAA8278AB872}" srcOrd="6" destOrd="0" presId="urn:microsoft.com/office/officeart/2008/layout/VerticalCurvedList"/>
    <dgm:cxn modelId="{7E726521-375F-4031-80DD-2FCBCD14D7F7}" type="presParOf" srcId="{F5DF057D-4F2E-4DDD-BD1C-BAA8278AB872}" destId="{C8082E8C-8C25-4D9E-9797-3DA3DCBD6EE8}" srcOrd="0" destOrd="0" presId="urn:microsoft.com/office/officeart/2008/layout/VerticalCurvedList"/>
    <dgm:cxn modelId="{A1D3A894-A6CF-4AC9-A7E7-BCF5A24F2DAF}" type="presParOf" srcId="{90561C55-3C6E-4D53-85E1-2C50BCDDA392}" destId="{E5BCF43A-6E2D-42AB-9EFE-B876F11FB346}" srcOrd="7" destOrd="0" presId="urn:microsoft.com/office/officeart/2008/layout/VerticalCurvedList"/>
    <dgm:cxn modelId="{4880FB84-49BA-490D-BF4C-BFD05D580BA6}" type="presParOf" srcId="{90561C55-3C6E-4D53-85E1-2C50BCDDA392}" destId="{C49E706B-3D05-4CF0-A8C7-42D0D2497068}" srcOrd="8" destOrd="0" presId="urn:microsoft.com/office/officeart/2008/layout/VerticalCurvedList"/>
    <dgm:cxn modelId="{5C201ED6-F291-44EB-B639-59A0B065A218}" type="presParOf" srcId="{C49E706B-3D05-4CF0-A8C7-42D0D2497068}" destId="{82D3D4B0-57F4-4282-92AC-BC8E9CABF350}" srcOrd="0" destOrd="0" presId="urn:microsoft.com/office/officeart/2008/layout/VerticalCurvedList"/>
    <dgm:cxn modelId="{E387DA0A-0848-4C12-A035-1DA139F40602}" type="presParOf" srcId="{90561C55-3C6E-4D53-85E1-2C50BCDDA392}" destId="{9F17D330-B764-4631-A12B-8298DA8DE057}" srcOrd="9" destOrd="0" presId="urn:microsoft.com/office/officeart/2008/layout/VerticalCurvedList"/>
    <dgm:cxn modelId="{CF468C3A-B820-476B-8068-A9F75D1BE2E3}" type="presParOf" srcId="{90561C55-3C6E-4D53-85E1-2C50BCDDA392}" destId="{978D4F54-2CE2-4BBB-A222-A453C2631E2A}" srcOrd="10" destOrd="0" presId="urn:microsoft.com/office/officeart/2008/layout/VerticalCurvedList"/>
    <dgm:cxn modelId="{97FBA38E-8FC7-48BA-9F13-78B1D3069381}" type="presParOf" srcId="{978D4F54-2CE2-4BBB-A222-A453C2631E2A}" destId="{BD478DF9-CB4B-4B01-AD1C-6A6FCB54E473}" srcOrd="0" destOrd="0" presId="urn:microsoft.com/office/officeart/2008/layout/VerticalCurvedList"/>
    <dgm:cxn modelId="{596F04D4-507B-46D1-9B1F-F1D47E17489F}" type="presParOf" srcId="{90561C55-3C6E-4D53-85E1-2C50BCDDA392}" destId="{F752474C-1AF9-478E-9253-4C1DCD177FE2}" srcOrd="11" destOrd="0" presId="urn:microsoft.com/office/officeart/2008/layout/VerticalCurvedList"/>
    <dgm:cxn modelId="{3A4A3CC2-3ADE-4C83-AC1B-D4E5527D508E}" type="presParOf" srcId="{90561C55-3C6E-4D53-85E1-2C50BCDDA392}" destId="{BB12A81D-7B23-4161-AA71-087DCD65F459}" srcOrd="12" destOrd="0" presId="urn:microsoft.com/office/officeart/2008/layout/VerticalCurvedList"/>
    <dgm:cxn modelId="{D61A68D2-DFFD-41CA-91EE-108DFEE8A963}" type="presParOf" srcId="{BB12A81D-7B23-4161-AA71-087DCD65F459}" destId="{C932237D-52FD-45F6-B05A-CBEA1C88252B}" srcOrd="0" destOrd="0" presId="urn:microsoft.com/office/officeart/2008/layout/VerticalCurvedList"/>
    <dgm:cxn modelId="{2827650D-5457-4E6D-AB21-0DCA26154654}" type="presParOf" srcId="{90561C55-3C6E-4D53-85E1-2C50BCDDA392}" destId="{D8EDEC5D-8107-498F-B712-66DFAF3A2C39}" srcOrd="13" destOrd="0" presId="urn:microsoft.com/office/officeart/2008/layout/VerticalCurvedList"/>
    <dgm:cxn modelId="{9595607C-4DA1-492D-B4F0-ACC3949B8585}" type="presParOf" srcId="{90561C55-3C6E-4D53-85E1-2C50BCDDA392}" destId="{E8506504-1188-4DB2-819E-C252A6AD7F04}" srcOrd="14" destOrd="0" presId="urn:microsoft.com/office/officeart/2008/layout/VerticalCurvedList"/>
    <dgm:cxn modelId="{B778A38F-2FE7-4E97-9BFD-784BE2EFCDA9}" type="presParOf" srcId="{E8506504-1188-4DB2-819E-C252A6AD7F04}" destId="{74168153-B10A-4CFB-94B1-883DBEE62E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Conceitos e Aplicações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Algoritmos 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noProof="0" dirty="0"/>
            <a:t>Métricas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Supervisionado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Não Supervisionado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Semi supervisionado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21E47-A8DA-4BC5-B076-159FE8B1FA9C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Por reforço</a:t>
          </a:r>
        </a:p>
      </dsp:txBody>
      <dsp:txXfrm>
        <a:off x="404618" y="2741666"/>
        <a:ext cx="6402340" cy="548276"/>
      </dsp:txXfrm>
    </dsp:sp>
    <dsp:sp modelId="{A8179DDC-8586-4C6D-B603-2D507BDFEF17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203617" y="-797034"/>
          <a:ext cx="6196598" cy="6196598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196273" y="170490"/>
          <a:ext cx="6420229" cy="3505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Matriz Confusão	</a:t>
          </a:r>
        </a:p>
      </dsp:txBody>
      <dsp:txXfrm>
        <a:off x="196273" y="170490"/>
        <a:ext cx="6420229" cy="350565"/>
      </dsp:txXfrm>
    </dsp:sp>
    <dsp:sp modelId="{07CB3071-D555-47DA-A36A-69EB91531FD8}">
      <dsp:nvSpPr>
        <dsp:cNvPr id="0" name=""/>
        <dsp:cNvSpPr/>
      </dsp:nvSpPr>
      <dsp:spPr>
        <a:xfrm>
          <a:off x="87919" y="144304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837D0-1FB9-4FA7-B99F-31934369FE6C}">
      <dsp:nvSpPr>
        <dsp:cNvPr id="0" name=""/>
        <dsp:cNvSpPr/>
      </dsp:nvSpPr>
      <dsp:spPr>
        <a:xfrm>
          <a:off x="605658" y="915848"/>
          <a:ext cx="6021650" cy="3133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Exatidão ou Acurácia</a:t>
          </a:r>
          <a:r>
            <a:rPr lang="pt-BR" sz="1700" kern="1200" noProof="0" dirty="0"/>
            <a:t>	</a:t>
          </a:r>
        </a:p>
      </dsp:txBody>
      <dsp:txXfrm>
        <a:off x="605658" y="915848"/>
        <a:ext cx="6021650" cy="313327"/>
      </dsp:txXfrm>
    </dsp:sp>
    <dsp:sp modelId="{E6B65C9B-5347-4F92-B319-2046BD05B270}">
      <dsp:nvSpPr>
        <dsp:cNvPr id="0" name=""/>
        <dsp:cNvSpPr/>
      </dsp:nvSpPr>
      <dsp:spPr>
        <a:xfrm>
          <a:off x="486498" y="871043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421A3-8E9E-4B27-99F2-A70975FF4A4F}">
      <dsp:nvSpPr>
        <dsp:cNvPr id="0" name=""/>
        <dsp:cNvSpPr/>
      </dsp:nvSpPr>
      <dsp:spPr>
        <a:xfrm>
          <a:off x="792859" y="1623969"/>
          <a:ext cx="5839390" cy="3505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Precisão	</a:t>
          </a:r>
        </a:p>
      </dsp:txBody>
      <dsp:txXfrm>
        <a:off x="792859" y="1623969"/>
        <a:ext cx="5839390" cy="350565"/>
      </dsp:txXfrm>
    </dsp:sp>
    <dsp:sp modelId="{C8082E8C-8C25-4D9E-9797-3DA3DCBD6EE8}">
      <dsp:nvSpPr>
        <dsp:cNvPr id="0" name=""/>
        <dsp:cNvSpPr/>
      </dsp:nvSpPr>
      <dsp:spPr>
        <a:xfrm>
          <a:off x="668758" y="1597783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CF43A-6E2D-42AB-9EFE-B876F11FB346}">
      <dsp:nvSpPr>
        <dsp:cNvPr id="0" name=""/>
        <dsp:cNvSpPr/>
      </dsp:nvSpPr>
      <dsp:spPr>
        <a:xfrm>
          <a:off x="792859" y="2350248"/>
          <a:ext cx="5839390" cy="3505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Recuperação</a:t>
          </a:r>
        </a:p>
      </dsp:txBody>
      <dsp:txXfrm>
        <a:off x="792859" y="2350248"/>
        <a:ext cx="5839390" cy="350565"/>
      </dsp:txXfrm>
    </dsp:sp>
    <dsp:sp modelId="{82D3D4B0-57F4-4282-92AC-BC8E9CABF350}">
      <dsp:nvSpPr>
        <dsp:cNvPr id="0" name=""/>
        <dsp:cNvSpPr/>
      </dsp:nvSpPr>
      <dsp:spPr>
        <a:xfrm>
          <a:off x="668758" y="2324062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7D330-B764-4631-A12B-8298DA8DE057}">
      <dsp:nvSpPr>
        <dsp:cNvPr id="0" name=""/>
        <dsp:cNvSpPr/>
      </dsp:nvSpPr>
      <dsp:spPr>
        <a:xfrm>
          <a:off x="605658" y="3076987"/>
          <a:ext cx="6021650" cy="3505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Taxa de falsos positivos	</a:t>
          </a:r>
        </a:p>
      </dsp:txBody>
      <dsp:txXfrm>
        <a:off x="605658" y="3076987"/>
        <a:ext cx="6021650" cy="350565"/>
      </dsp:txXfrm>
    </dsp:sp>
    <dsp:sp modelId="{BD478DF9-CB4B-4B01-AD1C-6A6FCB54E473}">
      <dsp:nvSpPr>
        <dsp:cNvPr id="0" name=""/>
        <dsp:cNvSpPr/>
      </dsp:nvSpPr>
      <dsp:spPr>
        <a:xfrm>
          <a:off x="486498" y="3050801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2474C-1AF9-478E-9253-4C1DCD177FE2}">
      <dsp:nvSpPr>
        <dsp:cNvPr id="0" name=""/>
        <dsp:cNvSpPr/>
      </dsp:nvSpPr>
      <dsp:spPr>
        <a:xfrm>
          <a:off x="326989" y="3803726"/>
          <a:ext cx="6420229" cy="35056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615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noProof="0" dirty="0"/>
            <a:t>Cálculo de F1	</a:t>
          </a:r>
        </a:p>
      </dsp:txBody>
      <dsp:txXfrm>
        <a:off x="326989" y="3803726"/>
        <a:ext cx="6420229" cy="350565"/>
      </dsp:txXfrm>
    </dsp:sp>
    <dsp:sp modelId="{C932237D-52FD-45F6-B05A-CBEA1C88252B}">
      <dsp:nvSpPr>
        <dsp:cNvPr id="0" name=""/>
        <dsp:cNvSpPr/>
      </dsp:nvSpPr>
      <dsp:spPr>
        <a:xfrm>
          <a:off x="218536" y="3777540"/>
          <a:ext cx="372495" cy="381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203617" y="-797034"/>
          <a:ext cx="6196598" cy="6196598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145219" y="147183"/>
          <a:ext cx="6469936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Tensor Flow</a:t>
          </a:r>
        </a:p>
      </dsp:txBody>
      <dsp:txXfrm>
        <a:off x="145219" y="147183"/>
        <a:ext cx="6469936" cy="302615"/>
      </dsp:txXfrm>
    </dsp:sp>
    <dsp:sp modelId="{07CB3071-D555-47DA-A36A-69EB91531FD8}">
      <dsp:nvSpPr>
        <dsp:cNvPr id="0" name=""/>
        <dsp:cNvSpPr/>
      </dsp:nvSpPr>
      <dsp:spPr>
        <a:xfrm>
          <a:off x="76838" y="124579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837D0-1FB9-4FA7-B99F-31934369FE6C}">
      <dsp:nvSpPr>
        <dsp:cNvPr id="0" name=""/>
        <dsp:cNvSpPr/>
      </dsp:nvSpPr>
      <dsp:spPr>
        <a:xfrm>
          <a:off x="534276" y="791040"/>
          <a:ext cx="6091148" cy="2704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Bibliotecas Python</a:t>
          </a:r>
          <a:r>
            <a:rPr lang="pt-BR" sz="1700" kern="1200" noProof="0" dirty="0"/>
            <a:t>	</a:t>
          </a:r>
        </a:p>
      </dsp:txBody>
      <dsp:txXfrm>
        <a:off x="534276" y="791040"/>
        <a:ext cx="6091148" cy="270470"/>
      </dsp:txXfrm>
    </dsp:sp>
    <dsp:sp modelId="{E6B65C9B-5347-4F92-B319-2046BD05B270}">
      <dsp:nvSpPr>
        <dsp:cNvPr id="0" name=""/>
        <dsp:cNvSpPr/>
      </dsp:nvSpPr>
      <dsp:spPr>
        <a:xfrm>
          <a:off x="455627" y="752364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421A3-8E9E-4B27-99F2-A70975FF4A4F}">
      <dsp:nvSpPr>
        <dsp:cNvPr id="0" name=""/>
        <dsp:cNvSpPr/>
      </dsp:nvSpPr>
      <dsp:spPr>
        <a:xfrm>
          <a:off x="747477" y="1402293"/>
          <a:ext cx="5883574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Apache System ML</a:t>
          </a:r>
        </a:p>
      </dsp:txBody>
      <dsp:txXfrm>
        <a:off x="747477" y="1402293"/>
        <a:ext cx="5883574" cy="302615"/>
      </dsp:txXfrm>
    </dsp:sp>
    <dsp:sp modelId="{C8082E8C-8C25-4D9E-9797-3DA3DCBD6EE8}">
      <dsp:nvSpPr>
        <dsp:cNvPr id="0" name=""/>
        <dsp:cNvSpPr/>
      </dsp:nvSpPr>
      <dsp:spPr>
        <a:xfrm>
          <a:off x="663201" y="1379689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CF43A-6E2D-42AB-9EFE-B876F11FB346}">
      <dsp:nvSpPr>
        <dsp:cNvPr id="0" name=""/>
        <dsp:cNvSpPr/>
      </dsp:nvSpPr>
      <dsp:spPr>
        <a:xfrm>
          <a:off x="815550" y="2030078"/>
          <a:ext cx="5817298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Projeto </a:t>
          </a:r>
          <a:r>
            <a:rPr lang="pt-BR" sz="2000" kern="1200" noProof="0" dirty="0" err="1"/>
            <a:t>Caffe</a:t>
          </a:r>
          <a:endParaRPr lang="pt-BR" sz="2000" kern="1200" noProof="0" dirty="0"/>
        </a:p>
      </dsp:txBody>
      <dsp:txXfrm>
        <a:off x="815550" y="2030078"/>
        <a:ext cx="5817298" cy="302615"/>
      </dsp:txXfrm>
    </dsp:sp>
    <dsp:sp modelId="{82D3D4B0-57F4-4282-92AC-BC8E9CABF350}">
      <dsp:nvSpPr>
        <dsp:cNvPr id="0" name=""/>
        <dsp:cNvSpPr/>
      </dsp:nvSpPr>
      <dsp:spPr>
        <a:xfrm>
          <a:off x="729477" y="2007473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7D330-B764-4631-A12B-8298DA8DE057}">
      <dsp:nvSpPr>
        <dsp:cNvPr id="0" name=""/>
        <dsp:cNvSpPr/>
      </dsp:nvSpPr>
      <dsp:spPr>
        <a:xfrm>
          <a:off x="747477" y="2657863"/>
          <a:ext cx="5883574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Open NN</a:t>
          </a:r>
          <a:r>
            <a:rPr lang="pt-BR" sz="1600" kern="1200" noProof="0" dirty="0"/>
            <a:t>	</a:t>
          </a:r>
        </a:p>
      </dsp:txBody>
      <dsp:txXfrm>
        <a:off x="747477" y="2657863"/>
        <a:ext cx="5883574" cy="302615"/>
      </dsp:txXfrm>
    </dsp:sp>
    <dsp:sp modelId="{BD478DF9-CB4B-4B01-AD1C-6A6FCB54E473}">
      <dsp:nvSpPr>
        <dsp:cNvPr id="0" name=""/>
        <dsp:cNvSpPr/>
      </dsp:nvSpPr>
      <dsp:spPr>
        <a:xfrm>
          <a:off x="663201" y="2635258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2474C-1AF9-478E-9253-4C1DCD177FE2}">
      <dsp:nvSpPr>
        <dsp:cNvPr id="0" name=""/>
        <dsp:cNvSpPr/>
      </dsp:nvSpPr>
      <dsp:spPr>
        <a:xfrm>
          <a:off x="658291" y="3285187"/>
          <a:ext cx="6091148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 err="1"/>
            <a:t>Torch</a:t>
          </a:r>
          <a:r>
            <a:rPr lang="pt-BR" sz="2000" kern="1200" noProof="0" dirty="0"/>
            <a:t>	</a:t>
          </a:r>
        </a:p>
      </dsp:txBody>
      <dsp:txXfrm>
        <a:off x="658291" y="3285187"/>
        <a:ext cx="6091148" cy="302615"/>
      </dsp:txXfrm>
    </dsp:sp>
    <dsp:sp modelId="{C932237D-52FD-45F6-B05A-CBEA1C88252B}">
      <dsp:nvSpPr>
        <dsp:cNvPr id="0" name=""/>
        <dsp:cNvSpPr/>
      </dsp:nvSpPr>
      <dsp:spPr>
        <a:xfrm>
          <a:off x="568379" y="3262583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DEC5D-8107-498F-B712-66DFAF3A2C39}">
      <dsp:nvSpPr>
        <dsp:cNvPr id="0" name=""/>
        <dsp:cNvSpPr/>
      </dsp:nvSpPr>
      <dsp:spPr>
        <a:xfrm>
          <a:off x="276947" y="3912972"/>
          <a:ext cx="6469936" cy="30261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2008" tIns="50800" rIns="50800" bIns="50800" numCol="1" spcCol="1270" rtlCol="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Orange Mining	</a:t>
          </a:r>
        </a:p>
      </dsp:txBody>
      <dsp:txXfrm>
        <a:off x="276947" y="3912972"/>
        <a:ext cx="6469936" cy="302615"/>
      </dsp:txXfrm>
    </dsp:sp>
    <dsp:sp modelId="{74168153-B10A-4CFB-94B1-883DBEE62E41}">
      <dsp:nvSpPr>
        <dsp:cNvPr id="0" name=""/>
        <dsp:cNvSpPr/>
      </dsp:nvSpPr>
      <dsp:spPr>
        <a:xfrm>
          <a:off x="189590" y="3890368"/>
          <a:ext cx="321545" cy="329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Lista de Rót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03/08/2024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03/08/2024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19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79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28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32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898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807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565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92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0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50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87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246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50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291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166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201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90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848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38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2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943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978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258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194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58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948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563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197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776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16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628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636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931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210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60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023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591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40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38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460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42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566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62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76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279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32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5966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216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1338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7545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731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23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022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866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58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7314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4530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4671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2045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6966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336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4643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84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589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5343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6222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2496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295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0546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650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6041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8334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69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2547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4683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4987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4724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0756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7293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2884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44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03/08/2024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omoros.com/2000/01/zigomorfa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ustinsights.ai/resources/thought-leadership/instant-insights/instant-insights-the-ai-machine-learning-lifecycl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rshood.info/2019/01/10/support-vector-machine-machine-learning-algorithm-with-example-and-code/support-vector-machine-machine-learning-algorithm-with-example-and-code-higher-dimens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.ibm.com/publications/human-in-the-loop-business-modelling-for-emergent-external-factor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gerardnico.com/wiki/data_mining/association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mbalanced-learn.org/stable/references/generated/imblearn.over_sampling.SMOTE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glemaitre.github.io/imbalanced-learn/generated/imblearn.under_sampling.EditedNearestNeighbours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atic.net/blog/desempenho-estrategico-e-operacional-com-armazenamento-inteligente-de-dados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6000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Anita Fernandes, Raimundo </a:t>
            </a:r>
            <a:r>
              <a:rPr lang="pt-BR" dirty="0" err="1">
                <a:solidFill>
                  <a:srgbClr val="7CEBFF"/>
                </a:solidFill>
              </a:rPr>
              <a:t>teive</a:t>
            </a:r>
            <a:r>
              <a:rPr lang="pt-BR" dirty="0">
                <a:solidFill>
                  <a:srgbClr val="7CEBFF"/>
                </a:solidFill>
              </a:rPr>
              <a:t>,  </a:t>
            </a:r>
            <a:r>
              <a:rPr lang="pt-BR" dirty="0" err="1">
                <a:solidFill>
                  <a:srgbClr val="7CEBFF"/>
                </a:solidFill>
              </a:rPr>
              <a:t>wemerson</a:t>
            </a:r>
            <a:r>
              <a:rPr lang="pt-BR" dirty="0">
                <a:solidFill>
                  <a:srgbClr val="7CEBFF"/>
                </a:solidFill>
              </a:rPr>
              <a:t> parreira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DFFA-A605-B695-EE5E-027EAE07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1B2C9-8DFF-14E7-9E90-F0F8DC3F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11029616" cy="536005"/>
          </a:xfrm>
        </p:spPr>
        <p:txBody>
          <a:bodyPr/>
          <a:lstStyle/>
          <a:p>
            <a:r>
              <a:rPr lang="pt-BR" dirty="0"/>
              <a:t> Como distinguir entre três variedades diferentes de flor de uma mesma espécie?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478E9C-1CAF-5A1E-DE4B-2CCA628CE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3"/>
            <a:ext cx="5393100" cy="1739254"/>
          </a:xfrm>
        </p:spPr>
        <p:txBody>
          <a:bodyPr/>
          <a:lstStyle/>
          <a:p>
            <a:pPr algn="just"/>
            <a:r>
              <a:rPr lang="pt-BR" dirty="0"/>
              <a:t>Codificar um programa utilizando todo o conhecimento sobre as variedades da flor em questão. </a:t>
            </a:r>
          </a:p>
          <a:p>
            <a:pPr algn="just"/>
            <a:r>
              <a:rPr lang="pt-BR" dirty="0"/>
              <a:t>Com todas as regras e exceções, detalhes de floração, etc.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E5B6FF9-A763-9A46-56E9-DC9262C82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1599295"/>
          </a:xfrm>
        </p:spPr>
        <p:txBody>
          <a:bodyPr/>
          <a:lstStyle/>
          <a:p>
            <a:r>
              <a:rPr lang="pt-BR" dirty="0"/>
              <a:t>Apresentar características botânicas das três flores a um programa que implementa um algoritmo de AM, que, por meio de um processo de treinamento, vai aprender a caracterizar uma flor baseado em suas características.</a:t>
            </a:r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8668F36-F197-E642-8761-56CEE3FD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5673" y="4664502"/>
            <a:ext cx="4955007" cy="19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DFFA-A605-B695-EE5E-027EAE07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/>
          </a:p>
        </p:txBody>
      </p:sp>
      <p:pic>
        <p:nvPicPr>
          <p:cNvPr id="13" name="Imagem 4">
            <a:extLst>
              <a:ext uri="{FF2B5EF4-FFF2-40B4-BE49-F238E27FC236}">
                <a16:creationId xmlns:a16="http://schemas.microsoft.com/office/drawing/2014/main" id="{CFA85EF4-E79F-C569-4453-5332BD0CD1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25" y="3338689"/>
            <a:ext cx="5392738" cy="2109434"/>
          </a:xfrm>
          <a:prstGeom prst="rect">
            <a:avLst/>
          </a:prstGeom>
        </p:spPr>
      </p:pic>
      <p:pic>
        <p:nvPicPr>
          <p:cNvPr id="14" name="Imagem 7">
            <a:extLst>
              <a:ext uri="{FF2B5EF4-FFF2-40B4-BE49-F238E27FC236}">
                <a16:creationId xmlns:a16="http://schemas.microsoft.com/office/drawing/2014/main" id="{354F0CA2-4780-7F40-753B-1E7359E2AC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67576" y="2392487"/>
            <a:ext cx="4476750" cy="41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DFFA-A605-B695-EE5E-027EAE07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729658"/>
            <a:ext cx="11125034" cy="988332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FEFF"/>
                </a:solidFill>
              </a:rPr>
              <a:t>O ecossistema </a:t>
            </a:r>
            <a:br>
              <a:rPr lang="pt-BR" sz="2400" dirty="0">
                <a:solidFill>
                  <a:srgbClr val="FFFEFF"/>
                </a:solidFill>
              </a:rPr>
            </a:br>
            <a:r>
              <a:rPr lang="pt-BR" sz="2400" dirty="0">
                <a:solidFill>
                  <a:srgbClr val="FFFEFF"/>
                </a:solidFill>
              </a:rPr>
              <a:t>de  ML</a:t>
            </a:r>
            <a:endParaRPr lang="pt-BR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E88DF03-B986-A47F-299F-5818AD03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595" y="634379"/>
            <a:ext cx="8628566" cy="6223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885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PRINCÍPIOS DO MACHINE LEARNING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2BBD2E1-A193-2A90-1B8D-834D9CB1BADD}"/>
              </a:ext>
            </a:extLst>
          </p:cNvPr>
          <p:cNvSpPr/>
          <p:nvPr/>
        </p:nvSpPr>
        <p:spPr>
          <a:xfrm>
            <a:off x="1464904" y="2180917"/>
            <a:ext cx="10226351" cy="7188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GeneralSans-Medium"/>
              </a:rPr>
              <a:t>O Machine Learning depende de dados de alta qualidade para aprender e tomar decisões.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C78A62-C37B-D642-E9FE-77ED68FC06A8}"/>
              </a:ext>
            </a:extLst>
          </p:cNvPr>
          <p:cNvSpPr/>
          <p:nvPr/>
        </p:nvSpPr>
        <p:spPr>
          <a:xfrm>
            <a:off x="497215" y="1949907"/>
            <a:ext cx="1199983" cy="118089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5D89EB-484D-D816-37B5-FF64C36E41C3}"/>
              </a:ext>
            </a:extLst>
          </p:cNvPr>
          <p:cNvSpPr/>
          <p:nvPr/>
        </p:nvSpPr>
        <p:spPr>
          <a:xfrm>
            <a:off x="1477344" y="3686246"/>
            <a:ext cx="10226351" cy="7188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GeneralSans-Medium"/>
              </a:rPr>
              <a:t>  Os algoritmos são a base do ML, responsáveis por processar os dados, encontrar padrões, aprender com eles e realizar previsões ou tomar decisões.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A18FE40-988B-F959-1A7C-CBD6F5A389F8}"/>
              </a:ext>
            </a:extLst>
          </p:cNvPr>
          <p:cNvSpPr/>
          <p:nvPr/>
        </p:nvSpPr>
        <p:spPr>
          <a:xfrm>
            <a:off x="509655" y="3455236"/>
            <a:ext cx="1199983" cy="118089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86CC9B9-9BFB-93BB-F212-36B8C41A777B}"/>
              </a:ext>
            </a:extLst>
          </p:cNvPr>
          <p:cNvSpPr/>
          <p:nvPr/>
        </p:nvSpPr>
        <p:spPr>
          <a:xfrm>
            <a:off x="1486672" y="5197820"/>
            <a:ext cx="10226351" cy="7188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GeneralSans-Medium"/>
              </a:rPr>
              <a:t>     O treinamento é a etapa em que o algoritmo de ML é alimentado com dados para aprender e aperfeiçoar suas habilidades.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EE26838-F6BD-C51E-6B68-55015E25CFB5}"/>
              </a:ext>
            </a:extLst>
          </p:cNvPr>
          <p:cNvSpPr/>
          <p:nvPr/>
        </p:nvSpPr>
        <p:spPr>
          <a:xfrm>
            <a:off x="518983" y="4966810"/>
            <a:ext cx="1199983" cy="118089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Treinamento</a:t>
            </a:r>
          </a:p>
        </p:txBody>
      </p:sp>
    </p:spTree>
    <p:extLst>
      <p:ext uri="{BB962C8B-B14F-4D97-AF65-F5344CB8AC3E}">
        <p14:creationId xmlns:p14="http://schemas.microsoft.com/office/powerpoint/2010/main" val="420666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PRINCÍPIOS DO MACHINE LEARNING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2BBD2E1-A193-2A90-1B8D-834D9CB1BADD}"/>
              </a:ext>
            </a:extLst>
          </p:cNvPr>
          <p:cNvSpPr/>
          <p:nvPr/>
        </p:nvSpPr>
        <p:spPr>
          <a:xfrm>
            <a:off x="1464904" y="2619452"/>
            <a:ext cx="10226351" cy="7188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i="0">
                <a:solidFill>
                  <a:schemeClr val="bg1"/>
                </a:solidFill>
                <a:effectLst/>
                <a:latin typeface="GeneralSans-Medium"/>
              </a:rPr>
              <a:t>Após o treinamento, é necessário avaliar o desempenho do algoritmo de Machine Learning.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C78A62-C37B-D642-E9FE-77ED68FC06A8}"/>
              </a:ext>
            </a:extLst>
          </p:cNvPr>
          <p:cNvSpPr/>
          <p:nvPr/>
        </p:nvSpPr>
        <p:spPr>
          <a:xfrm>
            <a:off x="497215" y="2388442"/>
            <a:ext cx="1199983" cy="118089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Avalia-ção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5D89EB-484D-D816-37B5-FF64C36E41C3}"/>
              </a:ext>
            </a:extLst>
          </p:cNvPr>
          <p:cNvSpPr/>
          <p:nvPr/>
        </p:nvSpPr>
        <p:spPr>
          <a:xfrm>
            <a:off x="1477344" y="4432696"/>
            <a:ext cx="10226351" cy="7188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GeneralSans-Medium"/>
              </a:rPr>
              <a:t>Um dos principais objetivos do ML é que os modelos sejam capazes de generalizar além dos dados de treinamento.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A18FE40-988B-F959-1A7C-CBD6F5A389F8}"/>
              </a:ext>
            </a:extLst>
          </p:cNvPr>
          <p:cNvSpPr/>
          <p:nvPr/>
        </p:nvSpPr>
        <p:spPr>
          <a:xfrm>
            <a:off x="509655" y="4201686"/>
            <a:ext cx="1199983" cy="118089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Gene</a:t>
            </a:r>
          </a:p>
          <a:p>
            <a:pPr algn="ctr"/>
            <a:r>
              <a:rPr lang="pt-BR" dirty="0" err="1"/>
              <a:t>raliza</a:t>
            </a:r>
            <a:endParaRPr lang="pt-BR" dirty="0"/>
          </a:p>
          <a:p>
            <a:pPr algn="ctr"/>
            <a:r>
              <a:rPr lang="pt-BR" dirty="0" err="1"/>
              <a:t>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340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DFFA-A605-B695-EE5E-027EAE07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/>
          </a:p>
        </p:txBody>
      </p:sp>
      <p:pic>
        <p:nvPicPr>
          <p:cNvPr id="6" name="Espaço Reservado para Conteúdo 5" descr="Linha do tempo&#10;&#10;Descrição gerada automaticamente">
            <a:extLst>
              <a:ext uri="{FF2B5EF4-FFF2-40B4-BE49-F238E27FC236}">
                <a16:creationId xmlns:a16="http://schemas.microsoft.com/office/drawing/2014/main" id="{C5B38D97-B16C-8635-D1D2-C97AA0AFB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2078" y="1889065"/>
            <a:ext cx="6156812" cy="496893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F694157-9C32-9081-22FA-173D11629834}"/>
              </a:ext>
            </a:extLst>
          </p:cNvPr>
          <p:cNvSpPr txBox="1"/>
          <p:nvPr/>
        </p:nvSpPr>
        <p:spPr>
          <a:xfrm>
            <a:off x="8052052" y="6510975"/>
            <a:ext cx="37374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hlinkClick r:id="rId3" tooltip="https://www.trustinsights.ai/resources/thought-leadership/instant-insights/instant-insights-the-ai-machine-learning-lifecycle/"/>
              </a:rPr>
              <a:t>Esta Foto</a:t>
            </a:r>
            <a:r>
              <a:rPr lang="pt-BR" sz="900" dirty="0"/>
              <a:t> de Autor Desconhecido está licenciado em </a:t>
            </a:r>
            <a:r>
              <a:rPr lang="pt-BR" sz="900" dirty="0">
                <a:hlinkClick r:id="rId4" tooltip="https://creativecommons.org/licenses/by-nc-nd/3.0/"/>
              </a:rPr>
              <a:t>CC BY-NC-ND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400982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Coleta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558947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Que problema deve ser resolvido?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Que dados existem? 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Onde você pode obter esses dados? São públicos? 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Existem preocupações com a privacidade?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É estruturado ou não estruturado?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B99F1B-2468-273A-09D2-D96CC981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58" y="2971463"/>
            <a:ext cx="6027942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tipo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Dados estruturados: 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Aparecem em formato tabular (estilo linhas e colunas, como o que você encontraria em uma planilha do Excel). Ele contém diferentes tipos de dados, por exemplo: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numéricos,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categóricos,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séries temporais.</a:t>
            </a:r>
          </a:p>
        </p:txBody>
      </p:sp>
    </p:spTree>
    <p:extLst>
      <p:ext uri="{BB962C8B-B14F-4D97-AF65-F5344CB8AC3E}">
        <p14:creationId xmlns:p14="http://schemas.microsoft.com/office/powerpoint/2010/main" val="15519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tipo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Dados estruturados: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Nominal/categórico – Uma coisa ou outra (mutuamente exclusivo). Por exemplo, para balanças de automóveis, a cor é uma categoria. Um carro pode ser azul, mas não branco. Um pedido não importa.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Numérico: qualquer valor contínuo em que a diferença entre eles importa. Por exemplo, ao vender casas o valor de R$ 107.850,00 é maior do que R$ 56.400,00.</a:t>
            </a:r>
          </a:p>
          <a:p>
            <a:pPr lvl="2"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4226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tipo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Dados estruturados: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Ordinal: Dados que têm ordem, mas a distância entre os valores é desconhecida. Por exemplo, uma pergunta como: como você classificaria sua saúde de 1 a 5? 1 sendo pobre, 5 sendo saudável. Você pode responder 1,2,3,4,5, mas a distância entre cada valor não significa necessariamente que uma resposta de 5 é cinco vezes melhor do que uma resposta de 1.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Séries temporais: dados ao longo do tempo. Por exemplo, os valores históricos da bolsa de valores de 2012-2018.</a:t>
            </a:r>
          </a:p>
        </p:txBody>
      </p:sp>
    </p:spTree>
    <p:extLst>
      <p:ext uri="{BB962C8B-B14F-4D97-AF65-F5344CB8AC3E}">
        <p14:creationId xmlns:p14="http://schemas.microsoft.com/office/powerpoint/2010/main" val="147969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ementa</a:t>
            </a:r>
          </a:p>
        </p:txBody>
      </p:sp>
      <p:graphicFrame>
        <p:nvGraphicFramePr>
          <p:cNvPr id="4" name="Espaço Reservado para Conteúdo 3" descr="Elemento gráfico SmartArt do ícone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269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tipo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46435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Dados não estruturados: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Dados sem estrutura rígida (imagens, vídeo, fala, texto em linguagem natural)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14081C-0732-43F9-062B-6F2BCAC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137"/>
            <a:ext cx="5751503" cy="50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Análise Exploratória de Dados (EDA): você conhece os dados com os quais está trabalhando?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Quais são as variáveis ​​de recursos (entrada) e as variáveis de destino (saída)?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 exemplo, para prever doenças cardíacas, as variáveis ​​de recursos podem ser a idade, peso, frequência cardíaca média e nível de atividade física de uma pessoa.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 a variável de destino será a informação se eles têm ou não uma doença.</a:t>
            </a:r>
          </a:p>
        </p:txBody>
      </p:sp>
    </p:spTree>
    <p:extLst>
      <p:ext uri="{BB962C8B-B14F-4D97-AF65-F5344CB8AC3E}">
        <p14:creationId xmlns:p14="http://schemas.microsoft.com/office/powerpoint/2010/main" val="2215513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Análise Exploratória de Dados (EDA): você conhece os dados com os quais está trabalhando?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Que tipo de dado você tem?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Estruturado, não estruturado, numérico, séries temporais.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Existem valores ausentes?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Você deve removê-los ou preenchê-los com imputação de recursos.</a:t>
            </a:r>
          </a:p>
        </p:txBody>
      </p:sp>
    </p:spTree>
    <p:extLst>
      <p:ext uri="{BB962C8B-B14F-4D97-AF65-F5344CB8AC3E}">
        <p14:creationId xmlns:p14="http://schemas.microsoft.com/office/powerpoint/2010/main" val="44757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2010462"/>
            <a:ext cx="11308768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Análise Exploratória de Dados (EDA): você conhece os dados com os quais está trabalhando?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Onde estão os </a:t>
            </a:r>
            <a:r>
              <a:rPr lang="pt-BR" sz="2800" i="1" dirty="0"/>
              <a:t>outliers</a:t>
            </a:r>
            <a:r>
              <a:rPr lang="pt-BR" sz="2800" dirty="0"/>
              <a:t>?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Quantos deles existem?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 que eles estão lá?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Há alguma pergunta que você possa fazer a um especialista de domínio sobre os dados?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 exemplo, um médico cardiopata poderia lançar alguma luz sobre seu </a:t>
            </a:r>
            <a:r>
              <a:rPr lang="pt-BR" sz="2400" dirty="0" err="1"/>
              <a:t>dataset</a:t>
            </a:r>
            <a:r>
              <a:rPr lang="pt-BR" sz="2400" dirty="0"/>
              <a:t> de doenças cardíacas?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6606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82F78A-28A8-99C1-C240-217B2EA4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014977"/>
            <a:ext cx="8597407" cy="45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13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1945147"/>
            <a:ext cx="11308768" cy="4567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Pré-Processamento dos Dados – Preparando os dados para serem modelados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Imputação de recursos</a:t>
            </a:r>
            <a:r>
              <a:rPr lang="pt-BR" sz="2200" dirty="0"/>
              <a:t>: preenchimento de valores ausentes, um modelo de aprendizado de máquina não pode aprender com dados que não estão lá.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Imputação única</a:t>
            </a:r>
            <a:r>
              <a:rPr lang="pt-BR" sz="2200" dirty="0"/>
              <a:t>: Preencha com a média, uma mediana da coluna;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Múltiplas imputações</a:t>
            </a:r>
            <a:r>
              <a:rPr lang="pt-BR" sz="2200" dirty="0"/>
              <a:t>: modele outros valores ausentes e com o que seu modelo encontrar;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KNN</a:t>
            </a:r>
            <a:r>
              <a:rPr lang="pt-BR" sz="2200" dirty="0"/>
              <a:t> (k-vizinhos mais próximos): Preencha os dados com um valor de outro exemplo semelhante;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Imputação aleatória</a:t>
            </a:r>
            <a:r>
              <a:rPr lang="pt-BR" sz="2200" dirty="0"/>
              <a:t>, última observação transportada (para séries temporais), janela móvel e outros.</a:t>
            </a:r>
          </a:p>
          <a:p>
            <a:pPr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87147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1945147"/>
            <a:ext cx="11308768" cy="4567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Pré-Processamento dos Dados – Preparando os dados para serem modelados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Codificação de recursos </a:t>
            </a:r>
            <a:r>
              <a:rPr lang="pt-BR" sz="2200" dirty="0"/>
              <a:t>(transformando valores em números): um modelo de aprendizado de máquina exige que todos os valores sejam numéricos.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Codificação rápida</a:t>
            </a:r>
            <a:r>
              <a:rPr lang="pt-BR" sz="2200" dirty="0"/>
              <a:t>:  Transforme todos os valores exclusivos em listas de 0 e 1, onde o valor de destino é 1 e o resto são 0s. Por exemplo, quando as cores de um carro são verdes, vermelhas, azuis, verdes, o futuro das cores de um carro seria representado como [1, 0 e 0] e um vermelho seria [0, 1 e 0].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Codificador de rótulo</a:t>
            </a:r>
            <a:r>
              <a:rPr lang="pt-BR" sz="2200" dirty="0"/>
              <a:t>: Transforme rótulos em valores numéricos distintos. Por exemplo, se suas variáveis ​​de destino forem animais diferentes, como cachorro, gato, pássaro, eles podem se tornar 0, 1 e 2, respectivamente.</a:t>
            </a:r>
          </a:p>
          <a:p>
            <a:pPr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67737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1945147"/>
            <a:ext cx="11308768" cy="4567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Pré-Processamento dos Dados – Preparando os dados para serem modelados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Codificação de incorporação</a:t>
            </a:r>
            <a:r>
              <a:rPr lang="pt-BR" sz="2200" dirty="0"/>
              <a:t>: aprenda uma representação entre todos os diferentes pontos de dados. Por exemplo, um modelo de linguagem é uma representação de como palavras diferentes se relacionam entre si. A incorporação também está se tornando mais amplamente disponível para dados estruturados (tabulares).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Normalização de recursos </a:t>
            </a:r>
            <a:r>
              <a:rPr lang="pt-BR" sz="2200" dirty="0"/>
              <a:t>(dimensionamento) ou padronização: quando suas variáveis ​​numéricas estão em escalas diferentes (por exemplo, </a:t>
            </a:r>
            <a:r>
              <a:rPr lang="pt-BR" sz="2200" dirty="0" err="1"/>
              <a:t>number_of_bathroom</a:t>
            </a:r>
            <a:r>
              <a:rPr lang="pt-BR" sz="2200" dirty="0"/>
              <a:t> está entre 1 e 5 e </a:t>
            </a:r>
            <a:r>
              <a:rPr lang="pt-BR" sz="2200" dirty="0" err="1"/>
              <a:t>size_of_land</a:t>
            </a:r>
            <a:r>
              <a:rPr lang="pt-BR" sz="2200" dirty="0"/>
              <a:t> entre 500 e 20000 pés quadrados), alguns algoritmos de aprendizado de máquina não funcionam muito bem. O dimensionamento e a padronização ajudam a corrigir isso.</a:t>
            </a:r>
          </a:p>
          <a:p>
            <a:pPr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63056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preparação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41616" y="1945147"/>
            <a:ext cx="11308768" cy="45676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Pré-Processamento dos Dados – Preparando os dados para serem modelados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b="1" dirty="0"/>
              <a:t>Engenharia de recursos: </a:t>
            </a:r>
            <a:r>
              <a:rPr lang="pt-BR" sz="2400" dirty="0"/>
              <a:t>transforma os dados em uma representação (potencialmente) mais significativa, adicionando conhecimento do domínio.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Decomposição;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 err="1"/>
              <a:t>Discretização</a:t>
            </a:r>
            <a:r>
              <a:rPr lang="pt-BR" sz="2200" b="1" dirty="0"/>
              <a:t>: </a:t>
            </a:r>
            <a:r>
              <a:rPr lang="pt-BR" sz="2200" dirty="0"/>
              <a:t>transformando grandes grupos em grupos menores;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Recursos de cruzamento e interação: </a:t>
            </a:r>
            <a:r>
              <a:rPr lang="pt-BR" sz="2200" dirty="0"/>
              <a:t>combinação de dois ou mais recursos;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200" b="1" dirty="0"/>
              <a:t>Características do indicador: </a:t>
            </a:r>
            <a:r>
              <a:rPr lang="pt-BR" sz="2200" dirty="0"/>
              <a:t>usar outras partes dos dados para indicar algo potencialmente significativo.</a:t>
            </a:r>
          </a:p>
          <a:p>
            <a:pPr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2378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, Gráfico de radar&#10;&#10;Descrição gerada automaticamente">
            <a:extLst>
              <a:ext uri="{FF2B5EF4-FFF2-40B4-BE49-F238E27FC236}">
                <a16:creationId xmlns:a16="http://schemas.microsoft.com/office/drawing/2014/main" id="{ED245B5A-076B-05BD-B339-FC2D1B48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9771" y="3647344"/>
            <a:ext cx="3147937" cy="30914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B8DFFA-A605-B695-EE5E-027EAE07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1B2C9-8DFF-14E7-9E90-F0F8DC3FA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11029616" cy="536005"/>
          </a:xfrm>
        </p:spPr>
        <p:txBody>
          <a:bodyPr/>
          <a:lstStyle/>
          <a:p>
            <a:pPr algn="ctr"/>
            <a:r>
              <a:rPr lang="pt-BR" dirty="0"/>
              <a:t> TAREFAS DE MACHINE LEARNING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478E9C-1CAF-5A1E-DE4B-2CCA628CE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3"/>
            <a:ext cx="5393100" cy="173925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2400" dirty="0"/>
              <a:t>Tarefas Descritivas</a:t>
            </a:r>
          </a:p>
          <a:p>
            <a:pPr lvl="1" algn="just"/>
            <a:r>
              <a:rPr lang="pt-BR" sz="2200" dirty="0"/>
              <a:t>Algoritmos que descreverão os dados.</a:t>
            </a:r>
          </a:p>
          <a:p>
            <a:pPr lvl="2" algn="just"/>
            <a:r>
              <a:rPr lang="pt-BR" sz="2000" dirty="0"/>
              <a:t>Agrupamento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E5B6FF9-A763-9A46-56E9-DC9262C82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1"/>
            <a:ext cx="5393100" cy="3642699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/>
              <a:t>Tarefas Preditivas</a:t>
            </a:r>
          </a:p>
          <a:p>
            <a:pPr lvl="1"/>
            <a:r>
              <a:rPr lang="pt-BR" sz="2200" dirty="0"/>
              <a:t>Tarefas de Classificação </a:t>
            </a:r>
          </a:p>
          <a:p>
            <a:pPr lvl="2"/>
            <a:r>
              <a:rPr lang="pt-BR" sz="2000" dirty="0"/>
              <a:t> </a:t>
            </a:r>
            <a:r>
              <a:rPr lang="pt-BR" sz="2100" dirty="0"/>
              <a:t>Atribuir categorias predefinidas a dados</a:t>
            </a:r>
          </a:p>
          <a:p>
            <a:pPr lvl="1"/>
            <a:r>
              <a:rPr lang="pt-BR" sz="2200" dirty="0"/>
              <a:t>Tarefas de Regressão</a:t>
            </a:r>
          </a:p>
          <a:p>
            <a:pPr lvl="2" algn="just"/>
            <a:r>
              <a:rPr lang="pt-BR" sz="2000" dirty="0"/>
              <a:t>Prever o valor de uma variável numérica (atributo de saída), dadas outras variáveis (atributos de entrada). </a:t>
            </a:r>
          </a:p>
          <a:p>
            <a:pPr lvl="2" algn="just"/>
            <a:r>
              <a:rPr lang="pt-BR" sz="2000" dirty="0"/>
              <a:t>Em vez de encontrar uma classe associada, como na classificação, deve-se encontrar uma função que mapeie um exemplo para um número. </a:t>
            </a:r>
          </a:p>
          <a:p>
            <a:pPr lvl="2"/>
            <a:endParaRPr lang="pt-BR" sz="2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5F3BAD-5BF6-54D2-EF60-330D9914FBA2}"/>
              </a:ext>
            </a:extLst>
          </p:cNvPr>
          <p:cNvSpPr txBox="1"/>
          <p:nvPr/>
        </p:nvSpPr>
        <p:spPr>
          <a:xfrm>
            <a:off x="2445268" y="6596741"/>
            <a:ext cx="4530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hlinkClick r:id="rId3" tooltip="https://www.codershood.info/2019/01/10/support-vector-machine-machine-learning-algorithm-with-example-and-code/support-vector-machine-machine-learning-algorithm-with-example-and-code-higher-dimension/"/>
              </a:rPr>
              <a:t>Esta Foto</a:t>
            </a:r>
            <a:r>
              <a:rPr lang="pt-BR" sz="900" dirty="0"/>
              <a:t> de Autor Desconhecido está licenciado em </a:t>
            </a:r>
            <a:r>
              <a:rPr lang="pt-BR" sz="900" dirty="0">
                <a:hlinkClick r:id="rId4" tooltip="https://creativecommons.org/licenses/by/3.0/"/>
              </a:rPr>
              <a:t>CC BY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175854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59FA09-113D-6438-200F-5DFAF282DDE5}"/>
              </a:ext>
            </a:extLst>
          </p:cNvPr>
          <p:cNvSpPr/>
          <p:nvPr/>
        </p:nvSpPr>
        <p:spPr>
          <a:xfrm>
            <a:off x="581192" y="1356026"/>
            <a:ext cx="11029616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just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B46799-CBEB-8BC3-FED0-FC87192AC5A5}"/>
              </a:ext>
            </a:extLst>
          </p:cNvPr>
          <p:cNvSpPr txBox="1"/>
          <p:nvPr/>
        </p:nvSpPr>
        <p:spPr>
          <a:xfrm>
            <a:off x="709061" y="67618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05/08 – Apresentação da disciplina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Introdução a ML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12/08 – IA Explicável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19/08 – </a:t>
            </a:r>
            <a:r>
              <a:rPr lang="pt-BR" sz="2400" dirty="0"/>
              <a:t>Técnicas estatística para pré-processamento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de dados: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	   </a:t>
            </a:r>
            <a:r>
              <a:rPr lang="pt-BR" sz="2400" dirty="0"/>
              <a:t>PCA,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    Detecção de outliers,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     Tratamento de dados faltantes,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     Estatística multivariada.</a:t>
            </a:r>
          </a:p>
        </p:txBody>
      </p:sp>
      <p:pic>
        <p:nvPicPr>
          <p:cNvPr id="5" name="Imagem 4" descr="Datas do calendário">
            <a:extLst>
              <a:ext uri="{FF2B5EF4-FFF2-40B4-BE49-F238E27FC236}">
                <a16:creationId xmlns:a16="http://schemas.microsoft.com/office/drawing/2014/main" id="{931A057D-3193-77B6-1DC6-9F006ACD6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827" y="1264262"/>
            <a:ext cx="4297850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4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Tipos de aprendizado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91957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7839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O processo de aprendizado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AF4734-00ED-198A-DE0C-3B73CD96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584" y="2444479"/>
            <a:ext cx="11461316" cy="365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167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O processo de aprendizado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CBC628-C3C8-ECA1-AA88-7F0ED08F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9749" y="1943902"/>
            <a:ext cx="9619252" cy="461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464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Tipos de aprendizado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B83534-3E06-91A0-C742-781CA4F93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79" y="1819276"/>
            <a:ext cx="9317666" cy="50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4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Os algoritmos são treinados usando exemplos de entrada e saída correspondente.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Por exemplo, imagine que estamos construindo um modelo para classificar e-mails entre e-mails de spam e e-mails legítimos. </a:t>
            </a:r>
          </a:p>
          <a:p>
            <a:pPr marL="1371600" lvl="2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Para isso, utilizamos diversos e-mails que contêm a resposta à pergunta "É spam?". </a:t>
            </a:r>
          </a:p>
        </p:txBody>
      </p:sp>
    </p:spTree>
    <p:extLst>
      <p:ext uri="{BB962C8B-B14F-4D97-AF65-F5344CB8AC3E}">
        <p14:creationId xmlns:p14="http://schemas.microsoft.com/office/powerpoint/2010/main" val="4156878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Através das características dos e-mails, como palavras-chave, comprimento do texto e presença de links, o algoritmo aprende a rotular o conteúdo como spam.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Esse modelo é conhecido como </a:t>
            </a:r>
            <a:r>
              <a:rPr lang="pt-BR" sz="2600" b="1" dirty="0">
                <a:solidFill>
                  <a:srgbClr val="FF0000"/>
                </a:solidFill>
              </a:rPr>
              <a:t>modelo de classificação</a:t>
            </a:r>
            <a:r>
              <a:rPr lang="pt-BR" sz="2600" dirty="0"/>
              <a:t>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Ele identifica padrões associados a cada categoria, permitindo que, posteriormente, o modelo classifique novos e-mails com base no treinamento recebido.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Dessa forma, é possível filtrar e organizar a caixa de entrada de maneira mais eficiente.</a:t>
            </a:r>
          </a:p>
        </p:txBody>
      </p:sp>
    </p:spTree>
    <p:extLst>
      <p:ext uri="{BB962C8B-B14F-4D97-AF65-F5344CB8AC3E}">
        <p14:creationId xmlns:p14="http://schemas.microsoft.com/office/powerpoint/2010/main" val="1476513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</a:t>
            </a:r>
          </a:p>
        </p:txBody>
      </p:sp>
      <p:pic>
        <p:nvPicPr>
          <p:cNvPr id="1026" name="Picture 2" descr="Tipos de aprendizado de máquina e algumas aplicações - TerraLAB">
            <a:extLst>
              <a:ext uri="{FF2B5EF4-FFF2-40B4-BE49-F238E27FC236}">
                <a16:creationId xmlns:a16="http://schemas.microsoft.com/office/drawing/2014/main" id="{B7219520-9C6E-F3E5-B185-4886D7EA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806737"/>
            <a:ext cx="9805405" cy="48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0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 rotulagem de dados (ou anotação de dados) faz parte do estágio de pré-processamento ao desenvolver um modelo de  ML.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Requer a identificação de dados brutos e a inclusão de um ou mais rótulos nesses dados para especificar o contexto deles aos modelos de </a:t>
            </a:r>
            <a:r>
              <a:rPr lang="pt-BR" sz="2600" dirty="0" err="1"/>
              <a:t>Machine</a:t>
            </a:r>
            <a:r>
              <a:rPr lang="pt-BR" sz="2600" dirty="0"/>
              <a:t> Learning, a fim de permitir que esses modelos façam previsões precisas.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 rotulagem de dados sustenta diferentes casos de uso de </a:t>
            </a:r>
            <a:r>
              <a:rPr lang="pt-BR" sz="2600" dirty="0" err="1"/>
              <a:t>Machine</a:t>
            </a:r>
            <a:r>
              <a:rPr lang="pt-BR" sz="2600" dirty="0"/>
              <a:t> Learning e </a:t>
            </a:r>
            <a:r>
              <a:rPr lang="pt-BR" sz="2600" dirty="0" err="1"/>
              <a:t>Deep</a:t>
            </a:r>
            <a:r>
              <a:rPr lang="pt-BR" sz="2600" dirty="0"/>
              <a:t> Learning, incluindo visão computacional e processamento de linguagem natural (PLN).</a:t>
            </a:r>
          </a:p>
        </p:txBody>
      </p:sp>
    </p:spTree>
    <p:extLst>
      <p:ext uri="{BB962C8B-B14F-4D97-AF65-F5344CB8AC3E}">
        <p14:creationId xmlns:p14="http://schemas.microsoft.com/office/powerpoint/2010/main" val="1457374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As empresas integram softwares, processos e anotadores de dados para limpar, estruturar e rotular dados.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Esses dados de treinamento se tornam a base para os modelos de ML.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Os rótulos permitem que os analistas isolem variáveis em conjuntos de dados e isso, por sua vez, permite a seleção de preditores de dados ideais para os modelos de ML.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Os rótulos identificam os vetores de dados apropriados a serem extraídos para o treinamento dos modelos e, com isso, os modelos aprendem a fazer as melhores previsões.</a:t>
            </a:r>
          </a:p>
        </p:txBody>
      </p:sp>
    </p:spTree>
    <p:extLst>
      <p:ext uri="{BB962C8B-B14F-4D97-AF65-F5344CB8AC3E}">
        <p14:creationId xmlns:p14="http://schemas.microsoft.com/office/powerpoint/2010/main" val="158108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Além da assistência de máquina, as tarefas de rotulagem de dados requerem a participação do processo “</a:t>
            </a:r>
            <a:r>
              <a:rPr lang="pt-BR" sz="2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</a:t>
            </a:r>
            <a:r>
              <a:rPr lang="pt-BR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pt-BR" sz="26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pt-BR" sz="2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-loop (HITL)</a:t>
            </a:r>
            <a:r>
              <a:rPr lang="pt-BR" sz="2600" dirty="0"/>
              <a:t>”.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 HITL aplica a capacidade de julgamento de “</a:t>
            </a:r>
            <a:r>
              <a:rPr lang="pt-BR" sz="2600" b="1" dirty="0">
                <a:solidFill>
                  <a:srgbClr val="FF0000"/>
                </a:solidFill>
              </a:rPr>
              <a:t>rotuladores de dados</a:t>
            </a:r>
            <a:r>
              <a:rPr lang="pt-BR" sz="2600" dirty="0"/>
              <a:t>” humanos para criar, treinar, ajustar e testar os modelos de ML.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Eles ajudam a orientar o processo de rotulagem de dados, alimentando os modelos com os conjuntos de dados mais aplicáveis a um determinado projeto.</a:t>
            </a:r>
          </a:p>
        </p:txBody>
      </p:sp>
    </p:spTree>
    <p:extLst>
      <p:ext uri="{BB962C8B-B14F-4D97-AF65-F5344CB8AC3E}">
        <p14:creationId xmlns:p14="http://schemas.microsoft.com/office/powerpoint/2010/main" val="13056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59FA09-113D-6438-200F-5DFAF282DDE5}"/>
              </a:ext>
            </a:extLst>
          </p:cNvPr>
          <p:cNvSpPr/>
          <p:nvPr/>
        </p:nvSpPr>
        <p:spPr>
          <a:xfrm>
            <a:off x="581192" y="1356026"/>
            <a:ext cx="11029616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just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B46799-CBEB-8BC3-FED0-FC87192AC5A5}"/>
              </a:ext>
            </a:extLst>
          </p:cNvPr>
          <p:cNvSpPr txBox="1"/>
          <p:nvPr/>
        </p:nvSpPr>
        <p:spPr>
          <a:xfrm>
            <a:off x="709061" y="67618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26/08 – </a:t>
            </a:r>
            <a:r>
              <a:rPr lang="pt-BR" sz="2400" dirty="0"/>
              <a:t>Modelos de correlação linear e não linear.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Coeficientes de Person e R2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02/09 – </a:t>
            </a:r>
            <a:r>
              <a:rPr lang="pt-BR" sz="2400" dirty="0">
                <a:solidFill>
                  <a:srgbClr val="FF0000"/>
                </a:solidFill>
              </a:rPr>
              <a:t>Pré-processamento em uma base de dados – 1ª. Avaliação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09/09 – Algoritmos de Classificação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16/09 – </a:t>
            </a:r>
            <a:r>
              <a:rPr lang="pt-BR" sz="2400" dirty="0">
                <a:solidFill>
                  <a:schemeClr val="tx1"/>
                </a:solidFill>
              </a:rPr>
              <a:t>Redes Neurais Artificiais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23/09 – </a:t>
            </a:r>
            <a:r>
              <a:rPr lang="pt-BR" sz="2400" dirty="0">
                <a:solidFill>
                  <a:schemeClr val="tx1"/>
                </a:solidFill>
              </a:rPr>
              <a:t>Redes Neurais Artificiais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30/09 – ML aplicada a tratamento de sinais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07/10 –</a:t>
            </a:r>
            <a:r>
              <a:rPr lang="pt-BR" sz="2400" kern="1200" noProof="0" dirty="0"/>
              <a:t> </a:t>
            </a:r>
            <a:r>
              <a:rPr lang="pt-BR" sz="2400" dirty="0"/>
              <a:t>Métricas para avaliação de modelos de ML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21/10 – PLN – Transformers - BERT</a:t>
            </a:r>
          </a:p>
        </p:txBody>
      </p:sp>
      <p:pic>
        <p:nvPicPr>
          <p:cNvPr id="6" name="Imagem 5" descr="Datas do calendário">
            <a:extLst>
              <a:ext uri="{FF2B5EF4-FFF2-40B4-BE49-F238E27FC236}">
                <a16:creationId xmlns:a16="http://schemas.microsoft.com/office/drawing/2014/main" id="{0CA6153B-33EB-70A2-C1DC-C7C024E9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958" y="2168939"/>
            <a:ext cx="4297850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21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/>
              <a:t>Rotulagem interna</a:t>
            </a:r>
            <a:r>
              <a:rPr lang="pt-BR" sz="2600" dirty="0"/>
              <a:t>: ao empregar especialistas em ciência de dados internos, simplifica-se o rastreamento, obtém maior precisão e aumenta a qualidade.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No entanto, essa abordagem geralmente requer mais tempo e favorece grandes empresas com recursos extensos.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97331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/>
              <a:t>Rotulagem sintética: </a:t>
            </a:r>
            <a:r>
              <a:rPr lang="pt-BR" sz="2600" dirty="0"/>
              <a:t>essa abordagem gera novos dados de projeto com base em conjuntos de dados preexistentes, melhorando a qualidade das informações e a eficiência de tempo.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No entanto, a rotulagem sintética requer amplo poder de computação, o que pode aumentar os preços associados.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79572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/>
              <a:t>Rotulagem sintética: </a:t>
            </a:r>
            <a:r>
              <a:rPr lang="pt-BR" sz="2600" dirty="0"/>
              <a:t>essa abordagem gera novos dados de projeto com base em conjuntos de dados preexistentes, melhorando a qualidade das informações e a eficiência de tempo.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No entanto, a rotulagem sintética requer amplo poder de computação, o que pode aumentar os preços associados.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912488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/>
              <a:t>Rotulagem programática: </a:t>
            </a:r>
            <a:r>
              <a:rPr lang="pt-BR" sz="2600" dirty="0"/>
              <a:t>este processo automatizado de rotulagem de dados usa scripts para reduzir o tempo e a necessidade de anotação humana.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No entanto, a possibilidade de problemas técnicos requer que o HITL permaneça como parte do processo de garantia de qualidade (QA).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528517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/>
              <a:t>Terceirização: </a:t>
            </a:r>
            <a:r>
              <a:rPr lang="pt-BR" sz="2600" dirty="0"/>
              <a:t>embora esta possa ser uma escolha ideal para projetos temporários de alto nível, o desenvolvimento e o gerenciamento de um fluxo de trabalho freelancer também pode consumir muito tempo.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As plataformas de freelancers fornecem informações abrangentes sobre candidatos para facilitar o processo de verificação, no entanto, a contratação de equipes de rotulagem de dados gerenciadas resulta em uma equipe pré-selecionada e em ferramentas de rotulagem de dados predefinidas.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3306061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b="1" dirty="0" err="1"/>
              <a:t>Crowdsourcing</a:t>
            </a:r>
            <a:r>
              <a:rPr lang="pt-BR" sz="2600" b="1" dirty="0"/>
              <a:t>: </a:t>
            </a:r>
            <a:r>
              <a:rPr lang="pt-BR" sz="2600" dirty="0"/>
              <a:t>esta abordagem é mais rápida e econômica devido à sua capacidade de </a:t>
            </a:r>
            <a:r>
              <a:rPr lang="pt-BR" sz="2600" dirty="0" err="1"/>
              <a:t>microtarefas</a:t>
            </a:r>
            <a:r>
              <a:rPr lang="pt-BR" sz="2600" dirty="0"/>
              <a:t> e distribuição baseada na web.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 qualidade do trabalhador, o controle de qualidade e o gerenciamento de projetos variam entre as plataformas de </a:t>
            </a:r>
            <a:r>
              <a:rPr lang="pt-BR" sz="2600" dirty="0" err="1"/>
              <a:t>crowdsourcing</a:t>
            </a:r>
            <a:r>
              <a:rPr lang="pt-BR" sz="2600" dirty="0"/>
              <a:t>. </a:t>
            </a:r>
          </a:p>
          <a:p>
            <a:pPr marL="1828800"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Um dos exemplos mais famosos de rotulagem de dados de </a:t>
            </a:r>
            <a:r>
              <a:rPr lang="pt-BR" sz="2600" dirty="0" err="1"/>
              <a:t>crowdsourcing</a:t>
            </a:r>
            <a:r>
              <a:rPr lang="pt-BR" sz="2600" dirty="0"/>
              <a:t> é o </a:t>
            </a:r>
            <a:r>
              <a:rPr lang="pt-BR" sz="2600" dirty="0" err="1"/>
              <a:t>Recaptcha</a:t>
            </a:r>
            <a:r>
              <a:rPr lang="pt-BR" sz="2600" dirty="0"/>
              <a:t>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8676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u="sng" dirty="0"/>
              <a:t>Algumas formas de rotular dados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Esse projeto controlava os robôs e, ao mesmo tempo, melhorava simultaneamente a anotação de dados das imagens.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Por exemplo, um prompt do </a:t>
            </a:r>
            <a:r>
              <a:rPr lang="pt-BR" sz="2600" dirty="0" err="1"/>
              <a:t>Recaptcha</a:t>
            </a:r>
            <a:r>
              <a:rPr lang="pt-BR" sz="2600" dirty="0"/>
              <a:t> solicitaria a um usuário que ele identificasse todas as fotos contendo um carro para provar que era humano e, em seguida, verificaria a si mesmo com base nos resultados dos outros usuários.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As informações concedidas por esses usuários forneciam um banco de dados de rótulos para uma matriz de imagens.</a:t>
            </a:r>
          </a:p>
        </p:txBody>
      </p:sp>
    </p:spTree>
    <p:extLst>
      <p:ext uri="{BB962C8B-B14F-4D97-AF65-F5344CB8AC3E}">
        <p14:creationId xmlns:p14="http://schemas.microsoft.com/office/powerpoint/2010/main" val="1045799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rotulagem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 volume de trabalho por trás do processo de rotulagem é enorme.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Uma única hora de gravação de imagens a bordo de um carro autônomo pode chegar a 800 horas de trabalho para rotular todos os objetos que estão nas imagens para que os algoritmos de ML possam aprender corretamente.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Movimentará em salários $12,85 bilhões de dólares até 2030.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$1,32 a $2 por hora de trabalho</a:t>
            </a:r>
          </a:p>
        </p:txBody>
      </p:sp>
    </p:spTree>
    <p:extLst>
      <p:ext uri="{BB962C8B-B14F-4D97-AF65-F5344CB8AC3E}">
        <p14:creationId xmlns:p14="http://schemas.microsoft.com/office/powerpoint/2010/main" val="733943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SUPERVISIONADO –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KNN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Naive Bayes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Support Vector Machines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Decision Tree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RNA</a:t>
            </a:r>
          </a:p>
        </p:txBody>
      </p:sp>
    </p:spTree>
    <p:extLst>
      <p:ext uri="{BB962C8B-B14F-4D97-AF65-F5344CB8AC3E}">
        <p14:creationId xmlns:p14="http://schemas.microsoft.com/office/powerpoint/2010/main" val="3079709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Os algoritmos exploram </a:t>
            </a:r>
            <a:r>
              <a:rPr lang="pt-BR" sz="2800" b="1" dirty="0">
                <a:solidFill>
                  <a:srgbClr val="FF0000"/>
                </a:solidFill>
              </a:rPr>
              <a:t>dados não rotulados</a:t>
            </a:r>
            <a:r>
              <a:rPr lang="pt-BR" sz="2800" dirty="0"/>
              <a:t> para descobrir padrões e estruturas ocultas.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Uma técnica comum utilizada nesse tipo de aprendizado é o </a:t>
            </a:r>
            <a:r>
              <a:rPr lang="pt-BR" sz="2800" b="1" i="1" dirty="0" err="1">
                <a:solidFill>
                  <a:srgbClr val="FF0000"/>
                </a:solidFill>
              </a:rPr>
              <a:t>clustering</a:t>
            </a:r>
            <a:r>
              <a:rPr lang="pt-BR" sz="2800" dirty="0"/>
              <a:t>, que é o processo de agrupar e categorizar grupos de dados.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Por exemplo: em e-commerce, podemos identificar padrões e grupos de compras semelhantes.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Pode-se descobrir grupos de clientes que tendem a comprar produtos de moda, outros grupos que preferem produtos eletrônicos, e assim por diante.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13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â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659FA09-113D-6438-200F-5DFAF282DDE5}"/>
              </a:ext>
            </a:extLst>
          </p:cNvPr>
          <p:cNvSpPr/>
          <p:nvPr/>
        </p:nvSpPr>
        <p:spPr>
          <a:xfrm>
            <a:off x="581192" y="1356026"/>
            <a:ext cx="11029616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just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B46799-CBEB-8BC3-FED0-FC87192AC5A5}"/>
              </a:ext>
            </a:extLst>
          </p:cNvPr>
          <p:cNvSpPr txBox="1"/>
          <p:nvPr/>
        </p:nvSpPr>
        <p:spPr>
          <a:xfrm>
            <a:off x="709061" y="67618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28/10 – </a:t>
            </a:r>
            <a:r>
              <a:rPr lang="pt-BR" sz="2400" dirty="0"/>
              <a:t>Aplicações de Machine Learning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04/11 – Aplicações de Machine Learning</a:t>
            </a:r>
            <a:endParaRPr lang="pt-BR" sz="2400" dirty="0">
              <a:solidFill>
                <a:srgbClr val="FF0000"/>
              </a:solidFill>
            </a:endParaRP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/>
              <a:t>11/11 – </a:t>
            </a:r>
            <a:r>
              <a:rPr lang="pt-BR" sz="2400" dirty="0"/>
              <a:t>ML aplicada a Análise de Imagens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18/11 – Questões éticas, legais e desempenho de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 modelos de ML, bem como o 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/>
              <a:t>             Plano Brasileiro de IA com foco em ML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kern="1200" noProof="0" dirty="0">
                <a:solidFill>
                  <a:srgbClr val="FF0000"/>
                </a:solidFill>
              </a:rPr>
              <a:t>25/11 – </a:t>
            </a:r>
            <a:r>
              <a:rPr lang="pt-BR" sz="2400" dirty="0">
                <a:solidFill>
                  <a:srgbClr val="FF0000"/>
                </a:solidFill>
              </a:rPr>
              <a:t>Preparação do Trabalho Final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>
                <a:solidFill>
                  <a:srgbClr val="FF0000"/>
                </a:solidFill>
              </a:rPr>
              <a:t>02/12 – Apresentações dos Trabalhos</a:t>
            </a:r>
          </a:p>
          <a:p>
            <a:pPr marL="0" lvl="0" indent="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400" dirty="0">
                <a:solidFill>
                  <a:srgbClr val="FF0000"/>
                </a:solidFill>
              </a:rPr>
              <a:t>09/12 –</a:t>
            </a:r>
            <a:r>
              <a:rPr lang="pt-BR" sz="2400" kern="1200" noProof="0" dirty="0">
                <a:solidFill>
                  <a:srgbClr val="FF0000"/>
                </a:solidFill>
              </a:rPr>
              <a:t> </a:t>
            </a:r>
            <a:r>
              <a:rPr lang="pt-BR" sz="2400" dirty="0">
                <a:solidFill>
                  <a:srgbClr val="FF0000"/>
                </a:solidFill>
              </a:rPr>
              <a:t>Devolutiva</a:t>
            </a:r>
          </a:p>
        </p:txBody>
      </p:sp>
      <p:pic>
        <p:nvPicPr>
          <p:cNvPr id="6" name="Imagem 5" descr="Datas do calendário">
            <a:extLst>
              <a:ext uri="{FF2B5EF4-FFF2-40B4-BE49-F238E27FC236}">
                <a16:creationId xmlns:a16="http://schemas.microsoft.com/office/drawing/2014/main" id="{0CA6153B-33EB-70A2-C1DC-C7C024E9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89" y="1189225"/>
            <a:ext cx="4297850" cy="28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54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Existem outras técnicas além da Clusterização: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Regras de associação (</a:t>
            </a:r>
            <a:r>
              <a:rPr lang="pt-BR" sz="2800" dirty="0" err="1"/>
              <a:t>Association</a:t>
            </a:r>
            <a:r>
              <a:rPr lang="pt-BR" sz="2800" dirty="0"/>
              <a:t> </a:t>
            </a:r>
            <a:r>
              <a:rPr lang="pt-BR" sz="2800" dirty="0" err="1"/>
              <a:t>Rules</a:t>
            </a:r>
            <a:r>
              <a:rPr lang="pt-BR" sz="2800" dirty="0"/>
              <a:t>), e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Redução de dimensionalidade (</a:t>
            </a:r>
            <a:r>
              <a:rPr lang="pt-BR" sz="2800" dirty="0" err="1"/>
              <a:t>Dimensionality</a:t>
            </a:r>
            <a:r>
              <a:rPr lang="pt-BR" sz="2800" dirty="0"/>
              <a:t> </a:t>
            </a:r>
            <a:r>
              <a:rPr lang="pt-BR" sz="2800" dirty="0" err="1"/>
              <a:t>Reduction</a:t>
            </a:r>
            <a:r>
              <a:rPr lang="pt-BR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6231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Clusterização: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 técnica de agrupamento como explicado no exemplo anterior, consiste em agrupar dados não rotulados com base em suas semelhanças ou diferenças. 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Esses algoritmos ainda podem ser subdivididos em </a:t>
            </a:r>
            <a:r>
              <a:rPr lang="pt-BR" sz="2800" u="sng" dirty="0"/>
              <a:t>agrupamentos exclusivos</a:t>
            </a:r>
            <a:r>
              <a:rPr lang="pt-BR" sz="2800" dirty="0"/>
              <a:t>, </a:t>
            </a:r>
            <a:r>
              <a:rPr lang="pt-BR" sz="2800" u="sng" dirty="0"/>
              <a:t>sobrepostos</a:t>
            </a:r>
            <a:r>
              <a:rPr lang="pt-BR" sz="2800" dirty="0"/>
              <a:t>, </a:t>
            </a:r>
            <a:r>
              <a:rPr lang="pt-BR" sz="2800" u="sng" dirty="0"/>
              <a:t>hierárquicos</a:t>
            </a:r>
            <a:r>
              <a:rPr lang="pt-BR" sz="2800" dirty="0"/>
              <a:t> e </a:t>
            </a:r>
            <a:r>
              <a:rPr lang="pt-BR" sz="2800" u="sng" dirty="0"/>
              <a:t>probabilísticos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590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6298229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Regras de Associação: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Ao usar as regras de associação, buscamos descobrir relações que descrevem grandes porções dos dados.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 associação é muito utilizada em </a:t>
            </a:r>
            <a:r>
              <a:rPr lang="pt-BR" sz="2800" u="sng" dirty="0"/>
              <a:t>análises de cestas de compras</a:t>
            </a:r>
            <a:r>
              <a:rPr lang="pt-BR" sz="2800" dirty="0"/>
              <a:t>, no qual a empresa pode tentar entender relações de preferências de compras entre os produtos.</a:t>
            </a:r>
          </a:p>
        </p:txBody>
      </p:sp>
      <p:pic>
        <p:nvPicPr>
          <p:cNvPr id="6" name="Imagem 5" descr="Desenho de um cachorro&#10;&#10;Descrição gerada automaticamente">
            <a:extLst>
              <a:ext uri="{FF2B5EF4-FFF2-40B4-BE49-F238E27FC236}">
                <a16:creationId xmlns:a16="http://schemas.microsoft.com/office/drawing/2014/main" id="{251323F6-24B6-FDB5-5F9D-21B0D4F5B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16270" y="2677963"/>
            <a:ext cx="5175730" cy="31443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C33569-7130-7A2E-0BE6-D8A56AED3088}"/>
              </a:ext>
            </a:extLst>
          </p:cNvPr>
          <p:cNvSpPr txBox="1"/>
          <p:nvPr/>
        </p:nvSpPr>
        <p:spPr>
          <a:xfrm>
            <a:off x="7925643" y="6115279"/>
            <a:ext cx="377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gerardnico.com/wiki/data_mining/association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nc-sa/3.0/"/>
              </a:rPr>
              <a:t>CC BY-SA-NC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634457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Redução de Dimensionalidade: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Existem casos nos quais ao estudar um conjunto de dados, podemos encontrar nele um grande número de recursos (dimensões).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Por mais que existam situações onde isso é positivo, o excesso pode impactar o desempenho dos algoritmos causando, por exemplo, o </a:t>
            </a:r>
            <a:r>
              <a:rPr lang="pt-BR" sz="2800" b="1" dirty="0" err="1">
                <a:solidFill>
                  <a:srgbClr val="FF0000"/>
                </a:solidFill>
              </a:rPr>
              <a:t>overfitting</a:t>
            </a:r>
            <a:r>
              <a:rPr lang="pt-BR" sz="28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486327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Redução de Dimensionalidade: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Reduz o número de recursos, de forma que torne-os gerenciáveis por parte do modelo, além de preservar a integridade dos dados.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Para executar essa tarefa existem algumas técnicas que podem ser utilizadas: 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 err="1"/>
              <a:t>Missing</a:t>
            </a:r>
            <a:r>
              <a:rPr lang="pt-BR" sz="2400" dirty="0"/>
              <a:t> </a:t>
            </a:r>
            <a:r>
              <a:rPr lang="pt-BR" sz="2400" dirty="0" err="1"/>
              <a:t>Values</a:t>
            </a:r>
            <a:r>
              <a:rPr lang="pt-BR" sz="2400" dirty="0"/>
              <a:t> </a:t>
            </a:r>
            <a:r>
              <a:rPr lang="pt-BR" sz="2400" dirty="0" err="1"/>
              <a:t>Ratio</a:t>
            </a:r>
            <a:r>
              <a:rPr lang="pt-BR" sz="2400" dirty="0"/>
              <a:t>, </a:t>
            </a:r>
            <a:r>
              <a:rPr lang="pt-BR" sz="2400" dirty="0" err="1"/>
              <a:t>Low</a:t>
            </a:r>
            <a:r>
              <a:rPr lang="pt-BR" sz="2400" dirty="0"/>
              <a:t> </a:t>
            </a:r>
            <a:r>
              <a:rPr lang="pt-BR" sz="2400" dirty="0" err="1"/>
              <a:t>Variance</a:t>
            </a:r>
            <a:r>
              <a:rPr lang="pt-BR" sz="2400" dirty="0"/>
              <a:t> Filter, High </a:t>
            </a:r>
            <a:r>
              <a:rPr lang="pt-BR" sz="2400" dirty="0" err="1"/>
              <a:t>Correlation</a:t>
            </a:r>
            <a:r>
              <a:rPr lang="pt-BR" sz="2400" dirty="0"/>
              <a:t> Filter, Random </a:t>
            </a:r>
            <a:r>
              <a:rPr lang="pt-BR" sz="2400" dirty="0" err="1"/>
              <a:t>Forests</a:t>
            </a:r>
            <a:r>
              <a:rPr lang="pt-BR" sz="2400" dirty="0"/>
              <a:t> / Ensemble </a:t>
            </a:r>
            <a:r>
              <a:rPr lang="pt-BR" sz="2400" dirty="0" err="1"/>
              <a:t>Trees</a:t>
            </a:r>
            <a:r>
              <a:rPr lang="pt-BR" sz="2400" dirty="0"/>
              <a:t>, Principal </a:t>
            </a:r>
            <a:r>
              <a:rPr lang="pt-BR" sz="2400" dirty="0" err="1"/>
              <a:t>Component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 (PCA), </a:t>
            </a:r>
            <a:r>
              <a:rPr lang="pt-BR" sz="2400" dirty="0" err="1"/>
              <a:t>Backward</a:t>
            </a:r>
            <a:r>
              <a:rPr lang="pt-BR" sz="2400" dirty="0"/>
              <a:t> </a:t>
            </a:r>
            <a:r>
              <a:rPr lang="pt-BR" sz="2400" dirty="0" err="1"/>
              <a:t>Feature</a:t>
            </a:r>
            <a:r>
              <a:rPr lang="pt-BR" sz="2400" dirty="0"/>
              <a:t> </a:t>
            </a:r>
            <a:r>
              <a:rPr lang="pt-BR" sz="2400" dirty="0" err="1"/>
              <a:t>Elimination</a:t>
            </a:r>
            <a:r>
              <a:rPr lang="pt-BR" sz="2400" dirty="0"/>
              <a:t> e </a:t>
            </a:r>
            <a:r>
              <a:rPr lang="pt-BR" sz="2400" dirty="0" err="1"/>
              <a:t>Forward</a:t>
            </a:r>
            <a:r>
              <a:rPr lang="pt-BR" sz="2400" dirty="0"/>
              <a:t> </a:t>
            </a:r>
            <a:r>
              <a:rPr lang="pt-BR" sz="2400" dirty="0" err="1"/>
              <a:t>Feature</a:t>
            </a:r>
            <a:r>
              <a:rPr lang="pt-BR" sz="2400" dirty="0"/>
              <a:t> </a:t>
            </a:r>
            <a:r>
              <a:rPr lang="pt-BR" sz="2400" dirty="0" err="1"/>
              <a:t>Construction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214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</a:t>
            </a:r>
          </a:p>
        </p:txBody>
      </p:sp>
      <p:pic>
        <p:nvPicPr>
          <p:cNvPr id="2050" name="Picture 2" descr="About Netflix - Arquivos de mídia">
            <a:extLst>
              <a:ext uri="{FF2B5EF4-FFF2-40B4-BE49-F238E27FC236}">
                <a16:creationId xmlns:a16="http://schemas.microsoft.com/office/drawing/2014/main" id="{A6ACFD4A-1A3E-FC4A-6586-30DE16F4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107134"/>
            <a:ext cx="3981450" cy="23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Logo: valor, história, PNG">
            <a:extLst>
              <a:ext uri="{FF2B5EF4-FFF2-40B4-BE49-F238E27FC236}">
                <a16:creationId xmlns:a16="http://schemas.microsoft.com/office/drawing/2014/main" id="{AE77DD38-E8B6-8A37-B057-CB5D4019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2447925"/>
            <a:ext cx="3864117" cy="21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uTube Logo – PNG e Vetor – Download de Logo">
            <a:extLst>
              <a:ext uri="{FF2B5EF4-FFF2-40B4-BE49-F238E27FC236}">
                <a16:creationId xmlns:a16="http://schemas.microsoft.com/office/drawing/2014/main" id="{4917E3D7-BABB-0D26-F6CF-D4002475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69" y="4935816"/>
            <a:ext cx="3788631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tify Logo: valor, história, PNG">
            <a:extLst>
              <a:ext uri="{FF2B5EF4-FFF2-40B4-BE49-F238E27FC236}">
                <a16:creationId xmlns:a16="http://schemas.microsoft.com/office/drawing/2014/main" id="{9D3A5CF1-676A-72CE-1B66-2C950ED2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99" y="4379257"/>
            <a:ext cx="3864118" cy="21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660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Não SUPERVISIONADO – algoritmos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66465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K-</a:t>
            </a:r>
            <a:r>
              <a:rPr lang="pt-BR" sz="2800" dirty="0" err="1"/>
              <a:t>means</a:t>
            </a:r>
            <a:endParaRPr lang="pt-BR" sz="2800" dirty="0"/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Apriori</a:t>
            </a:r>
            <a:endParaRPr lang="en-US" sz="2800" dirty="0"/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DBSCAN (</a:t>
            </a:r>
            <a:r>
              <a:rPr lang="pt-BR" sz="2800" dirty="0" err="1"/>
              <a:t>Density-Based</a:t>
            </a:r>
            <a:r>
              <a:rPr lang="pt-BR" sz="2800" dirty="0"/>
              <a:t> </a:t>
            </a:r>
            <a:r>
              <a:rPr lang="pt-BR" sz="2800" dirty="0" err="1"/>
              <a:t>Spatial</a:t>
            </a:r>
            <a:r>
              <a:rPr lang="pt-BR" sz="2800" dirty="0"/>
              <a:t> </a:t>
            </a:r>
            <a:r>
              <a:rPr lang="pt-BR" sz="2800" dirty="0" err="1"/>
              <a:t>Clustering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Applications</a:t>
            </a:r>
            <a:r>
              <a:rPr lang="pt-BR" sz="2800" dirty="0"/>
              <a:t> </a:t>
            </a:r>
            <a:r>
              <a:rPr lang="pt-BR" sz="2800" dirty="0" err="1"/>
              <a:t>with</a:t>
            </a:r>
            <a:r>
              <a:rPr lang="pt-BR" sz="2800" dirty="0"/>
              <a:t> Noise -Agrupamento Espacial Baseado em Densidade de Aplicações com Ruído)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KNN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Deep</a:t>
            </a:r>
            <a:r>
              <a:rPr lang="pt-BR" sz="2800" dirty="0"/>
              <a:t>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014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</a:t>
            </a:r>
            <a:r>
              <a:rPr lang="pt-BR" dirty="0" err="1">
                <a:solidFill>
                  <a:srgbClr val="FFFEFF"/>
                </a:solidFill>
              </a:rPr>
              <a:t>semi</a:t>
            </a:r>
            <a:r>
              <a:rPr lang="pt-BR" dirty="0">
                <a:solidFill>
                  <a:srgbClr val="FFFEFF"/>
                </a:solidFill>
              </a:rPr>
              <a:t> supervisionado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Mescla as abordagens supervisionadas e não supervisionadas.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 máquina tenta aprender qual é a melhor ação a ser tomada, dependendo das circunstâncias na qual essa ação será executada.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Geralmente, essa modalidade é empregada quando o custo para rotular os dados é muito elevado.</a:t>
            </a:r>
          </a:p>
        </p:txBody>
      </p:sp>
    </p:spTree>
    <p:extLst>
      <p:ext uri="{BB962C8B-B14F-4D97-AF65-F5344CB8AC3E}">
        <p14:creationId xmlns:p14="http://schemas.microsoft.com/office/powerpoint/2010/main" val="1492967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por reforço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Utiliza a lógica da “tentativa e erro”.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 sistema aprende quais ações são as “melhores” a serem tomadas.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Ou seja, nessa modalidade, o ensinamento da máquina é feito com base na experiência.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Ela, então, aprende com os próprios erros.</a:t>
            </a:r>
          </a:p>
        </p:txBody>
      </p:sp>
    </p:spTree>
    <p:extLst>
      <p:ext uri="{BB962C8B-B14F-4D97-AF65-F5344CB8AC3E}">
        <p14:creationId xmlns:p14="http://schemas.microsoft.com/office/powerpoint/2010/main" val="3121275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por reforço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No aprendizado por reforço, um </a:t>
            </a:r>
            <a:r>
              <a:rPr lang="pt-BR" sz="2800" b="1" dirty="0">
                <a:solidFill>
                  <a:srgbClr val="FF0000"/>
                </a:solidFill>
              </a:rPr>
              <a:t>agente é treinado para tomar sequências de decisões, recebendo recompensas ou penalidades em troca</a:t>
            </a:r>
            <a:r>
              <a:rPr lang="pt-BR" sz="2800" dirty="0"/>
              <a:t>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 objetivo é que o agente aprenda a tomar as melhores ações para maximizar as recompensas ao longo do tempo.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Esse tipo de aprendizado é amplamente aplicado na robótica e em jogos.</a:t>
            </a:r>
          </a:p>
        </p:txBody>
      </p:sp>
    </p:spTree>
    <p:extLst>
      <p:ext uri="{BB962C8B-B14F-4D97-AF65-F5344CB8AC3E}">
        <p14:creationId xmlns:p14="http://schemas.microsoft.com/office/powerpoint/2010/main" val="162754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>
              <a:solidFill>
                <a:srgbClr val="FFFE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lvl="0" indent="-45720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 err="1"/>
              <a:t>Machine</a:t>
            </a:r>
            <a:r>
              <a:rPr lang="pt-BR" sz="2600" dirty="0"/>
              <a:t> Learning é </a:t>
            </a:r>
            <a:r>
              <a:rPr lang="pt-BR" sz="2600" kern="1200" noProof="0" dirty="0"/>
              <a:t>uma área de pesquisa da Inteligência Artificial que visa o desenvolvimento de programas de computador com a capacidade de aprender a executar uma dada tarefa com sua própria.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P</a:t>
            </a:r>
            <a:r>
              <a:rPr lang="pt-BR" sz="2600" kern="1200" noProof="0" dirty="0" err="1"/>
              <a:t>rogramas</a:t>
            </a:r>
            <a:r>
              <a:rPr lang="pt-BR" sz="2600" kern="1200" noProof="0" dirty="0"/>
              <a:t> capazes de </a:t>
            </a:r>
            <a:r>
              <a:rPr lang="pt-BR" sz="2600" kern="1200" noProof="0" dirty="0">
                <a:solidFill>
                  <a:srgbClr val="FF0000"/>
                </a:solidFill>
              </a:rPr>
              <a:t>aprender</a:t>
            </a:r>
            <a:r>
              <a:rPr lang="pt-BR" sz="2600" kern="1200" noProof="0" dirty="0"/>
              <a:t> por si só, utilizando-se um </a:t>
            </a:r>
            <a:r>
              <a:rPr lang="pt-BR" sz="2600" kern="1200" noProof="0" dirty="0">
                <a:solidFill>
                  <a:srgbClr val="FF0000"/>
                </a:solidFill>
              </a:rPr>
              <a:t>conjunto de dados</a:t>
            </a:r>
            <a:r>
              <a:rPr lang="pt-BR" sz="2600" kern="1200" noProof="0" dirty="0"/>
              <a:t> que representam experiências passadas.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kern="1200" noProof="0" dirty="0"/>
              <a:t>Área de pesquisa multidisciplinar que engloba inteligência artificial, probabilidade e estatística, teoria da complexidade computacional, teoria da informação, filosofia, psicologia, neurobiologia, entre outros.</a:t>
            </a:r>
          </a:p>
        </p:txBody>
      </p:sp>
    </p:spTree>
    <p:extLst>
      <p:ext uri="{BB962C8B-B14F-4D97-AF65-F5344CB8AC3E}">
        <p14:creationId xmlns:p14="http://schemas.microsoft.com/office/powerpoint/2010/main" val="2389385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por reforço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8" y="2019793"/>
            <a:ext cx="4609388" cy="26268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 </a:t>
            </a:r>
            <a:r>
              <a:rPr lang="pt-BR" sz="2800" dirty="0">
                <a:solidFill>
                  <a:srgbClr val="FF0000"/>
                </a:solidFill>
              </a:rPr>
              <a:t>Agente</a:t>
            </a:r>
            <a:r>
              <a:rPr lang="pt-BR" sz="2800" dirty="0"/>
              <a:t> é aquele que </a:t>
            </a:r>
            <a:r>
              <a:rPr lang="pt-BR" sz="2800" dirty="0">
                <a:solidFill>
                  <a:srgbClr val="FF0000"/>
                </a:solidFill>
              </a:rPr>
              <a:t>toma as decisões</a:t>
            </a:r>
            <a:r>
              <a:rPr lang="pt-BR" sz="2800" dirty="0"/>
              <a:t> com base nas </a:t>
            </a:r>
            <a:r>
              <a:rPr lang="pt-BR" sz="2800" dirty="0">
                <a:solidFill>
                  <a:srgbClr val="FF0000"/>
                </a:solidFill>
              </a:rPr>
              <a:t>recompensas</a:t>
            </a:r>
            <a:r>
              <a:rPr lang="pt-BR" sz="2800" dirty="0"/>
              <a:t> e </a:t>
            </a:r>
            <a:r>
              <a:rPr lang="pt-BR" sz="2800" dirty="0">
                <a:solidFill>
                  <a:srgbClr val="FF0000"/>
                </a:solidFill>
              </a:rPr>
              <a:t>punições</a:t>
            </a:r>
            <a:r>
              <a:rPr lang="pt-BR" sz="2800" dirty="0"/>
              <a:t>, esse agente pode realizar uma </a:t>
            </a:r>
            <a:r>
              <a:rPr lang="pt-BR" sz="2800" dirty="0">
                <a:solidFill>
                  <a:srgbClr val="FF0000"/>
                </a:solidFill>
              </a:rPr>
              <a:t>Ação</a:t>
            </a:r>
            <a:r>
              <a:rPr lang="pt-BR" sz="2800" dirty="0"/>
              <a:t> que irá </a:t>
            </a:r>
            <a:r>
              <a:rPr lang="pt-BR" sz="2800" dirty="0">
                <a:solidFill>
                  <a:srgbClr val="FF0000"/>
                </a:solidFill>
              </a:rPr>
              <a:t>variar de acordo com o contexto</a:t>
            </a:r>
            <a:r>
              <a:rPr lang="pt-BR" sz="2800" dirty="0"/>
              <a:t>. </a:t>
            </a:r>
          </a:p>
        </p:txBody>
      </p:sp>
      <p:pic>
        <p:nvPicPr>
          <p:cNvPr id="3074" name="Picture 2" descr="Tipos de aprendizado de máquina e algumas aplicações - TerraLAB">
            <a:extLst>
              <a:ext uri="{FF2B5EF4-FFF2-40B4-BE49-F238E27FC236}">
                <a16:creationId xmlns:a16="http://schemas.microsoft.com/office/drawing/2014/main" id="{AD4811B1-2545-F2A3-CE6A-36ABFAE3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78" y="2046621"/>
            <a:ext cx="5307530" cy="29298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01DA8C-363C-6A1C-FE51-83313E2FA610}"/>
              </a:ext>
            </a:extLst>
          </p:cNvPr>
          <p:cNvSpPr txBox="1"/>
          <p:nvPr/>
        </p:nvSpPr>
        <p:spPr>
          <a:xfrm>
            <a:off x="2999759" y="5176162"/>
            <a:ext cx="8848530" cy="15687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 </a:t>
            </a:r>
            <a:r>
              <a:rPr lang="pt-BR" sz="2800" dirty="0">
                <a:solidFill>
                  <a:srgbClr val="FF0000"/>
                </a:solidFill>
              </a:rPr>
              <a:t>Ambiente</a:t>
            </a:r>
            <a:r>
              <a:rPr lang="pt-BR" sz="2800" dirty="0"/>
              <a:t> é o </a:t>
            </a:r>
            <a:r>
              <a:rPr lang="pt-BR" sz="2800" dirty="0">
                <a:solidFill>
                  <a:srgbClr val="FF0000"/>
                </a:solidFill>
              </a:rPr>
              <a:t>mundo</a:t>
            </a:r>
            <a:r>
              <a:rPr lang="pt-BR" sz="2800" dirty="0"/>
              <a:t> físico ou virtual em que o </a:t>
            </a:r>
            <a:r>
              <a:rPr lang="pt-BR" sz="2800" dirty="0">
                <a:solidFill>
                  <a:srgbClr val="FF0000"/>
                </a:solidFill>
              </a:rPr>
              <a:t>agente opera</a:t>
            </a:r>
            <a:r>
              <a:rPr lang="pt-BR" sz="2800" dirty="0"/>
              <a:t>, a </a:t>
            </a:r>
            <a:r>
              <a:rPr lang="pt-BR" sz="2800" dirty="0">
                <a:solidFill>
                  <a:srgbClr val="FF0000"/>
                </a:solidFill>
              </a:rPr>
              <a:t>recompensa é o feedback </a:t>
            </a:r>
            <a:r>
              <a:rPr lang="pt-BR" sz="2800" dirty="0"/>
              <a:t>do ambiente baseado na ação tomada e o </a:t>
            </a:r>
            <a:r>
              <a:rPr lang="pt-BR" sz="2800" dirty="0">
                <a:solidFill>
                  <a:srgbClr val="FF0000"/>
                </a:solidFill>
              </a:rPr>
              <a:t>estado é a situação atual do agente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118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por reforço - Exemplo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8" y="1888528"/>
            <a:ext cx="6783420" cy="24831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robô é o nosso agente e ele está situado no estado inicial do nosso ambiente, que é representado pelo “labirinto” que o robô terá de percorrer.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Desta forma, o objetivo é chegar ao diamante evitando os obstáculos (fogueiras). 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01DA8C-363C-6A1C-FE51-83313E2FA610}"/>
              </a:ext>
            </a:extLst>
          </p:cNvPr>
          <p:cNvSpPr txBox="1"/>
          <p:nvPr/>
        </p:nvSpPr>
        <p:spPr>
          <a:xfrm>
            <a:off x="494458" y="4480133"/>
            <a:ext cx="11353831" cy="15687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robô deve buscar pelo melhor caminho possível para chegar até o diamante.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 cada ação do robô, ele poderá caminhar em uma determinada direção.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Caso ele escolha corretamente, ele irá inserir pesos diferentes, para diferentes respostas.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Com isso, espera-se que ao final o robô consiga realizar seu objetivo de forma que obtenha a maior recompensa cumulativa.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FF5820-F61C-DA02-3F5C-6EC5C142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67" y="1822895"/>
            <a:ext cx="3779375" cy="261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67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APRENDIZADO por reforço - Exemplo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57136" y="1972502"/>
            <a:ext cx="5467804" cy="45869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 err="1"/>
              <a:t>AlphaGo</a:t>
            </a:r>
            <a:r>
              <a:rPr lang="pt-BR" sz="2400" dirty="0"/>
              <a:t>: programa que joga o jogo de tabuleiro Go.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</a:t>
            </a:r>
            <a:r>
              <a:rPr lang="pt-BR" sz="2400" dirty="0" err="1"/>
              <a:t>AlphaGo</a:t>
            </a:r>
            <a:r>
              <a:rPr lang="pt-BR" sz="2400" dirty="0"/>
              <a:t> analisou milhões de jogos disponíveis para descobrir as melhores estratégias de vitória. </a:t>
            </a:r>
          </a:p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Em seguida, jogou milhões de partidas contra si mesmo, aprimorando suas habilidades e aprendendo as jogadas que levavam à vitória.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Em 2017, derrotou o campeão mundial de Go, Ke Jie. </a:t>
            </a:r>
          </a:p>
        </p:txBody>
      </p:sp>
      <p:pic>
        <p:nvPicPr>
          <p:cNvPr id="5122" name="Picture 2" descr="Inteligência artificial aprende sozinha a ser a melhor do mundo no Go |  Jogos | PÚBLICO">
            <a:extLst>
              <a:ext uri="{FF2B5EF4-FFF2-40B4-BE49-F238E27FC236}">
                <a16:creationId xmlns:a16="http://schemas.microsoft.com/office/drawing/2014/main" id="{A88B7DBB-25DA-EB2A-5336-DB8B2775D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02" y="1972502"/>
            <a:ext cx="5533262" cy="36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97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4457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Oversampling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Consiste em </a:t>
            </a:r>
            <a:r>
              <a:rPr lang="pt-BR" sz="2400" u="sng" dirty="0"/>
              <a:t>aumentar a quantidade de registros da classe com menor frequência </a:t>
            </a:r>
            <a:r>
              <a:rPr lang="pt-BR" sz="2400" dirty="0"/>
              <a:t>até que a base de dados possua uma quantidade equilibrada entre as classes da variável alvo.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Para aumentar a quantidade de registros, podemos duplicar aleatoriamente os registros da classe com menor frequência.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Porém, isso fará com que muitas informações fiquem idênticas, o que pode impactar no modelo.</a:t>
            </a:r>
          </a:p>
        </p:txBody>
      </p:sp>
    </p:spTree>
    <p:extLst>
      <p:ext uri="{BB962C8B-B14F-4D97-AF65-F5344CB8AC3E}">
        <p14:creationId xmlns:p14="http://schemas.microsoft.com/office/powerpoint/2010/main" val="2166030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979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Oversampling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Uma vantagem dessa técnica é que nenhuma informação dos registros que possuíam a classe com maior frequência é perdida.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Isso faz com que o conjunto de dados possua muitos registros para alimentar os algoritmos de ML.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 sua vez, o armazenamento e o tempo de processamento crescem bastante e há a possibilidade de ocorrer um </a:t>
            </a:r>
            <a:r>
              <a:rPr lang="pt-BR" sz="2400" dirty="0" err="1">
                <a:solidFill>
                  <a:srgbClr val="FF0000"/>
                </a:solidFill>
              </a:rPr>
              <a:t>sobreajuste</a:t>
            </a:r>
            <a:r>
              <a:rPr lang="pt-BR" sz="2400" dirty="0"/>
              <a:t> nos dados que foram duplicados.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Este </a:t>
            </a:r>
            <a:r>
              <a:rPr lang="pt-BR" sz="2400" dirty="0" err="1">
                <a:solidFill>
                  <a:srgbClr val="FF0000"/>
                </a:solidFill>
              </a:rPr>
              <a:t>sobreajuste</a:t>
            </a:r>
            <a:r>
              <a:rPr lang="pt-BR" sz="2400" dirty="0"/>
              <a:t> acontece quando o modelo se torna muito bom em prever os resultados para os dados de treinamento, mas não generaliza bem para novos dados.</a:t>
            </a:r>
          </a:p>
        </p:txBody>
      </p:sp>
    </p:spTree>
    <p:extLst>
      <p:ext uri="{BB962C8B-B14F-4D97-AF65-F5344CB8AC3E}">
        <p14:creationId xmlns:p14="http://schemas.microsoft.com/office/powerpoint/2010/main" val="1888337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9793"/>
            <a:ext cx="5184743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Oversampling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Para evitar que existam muitos dados idênticos, pode ser utilizada a técnica SMOTE (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Synthetic Minority Oversampling Technique)</a:t>
            </a:r>
            <a:r>
              <a:rPr lang="pt-BR" sz="2400" dirty="0"/>
              <a:t>, que consiste em sintetizar novas informações com base nas já existentes.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Esses dados “sintéticos” são relativamente próximos aos dados reais, mas não são idênticos.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1F7C3-3785-603E-B6A4-533896410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61" y="2301008"/>
            <a:ext cx="5981680" cy="37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Undersampling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Consiste em manter todos os dados da classe com menor frequência e diminuir a quantidade dos que estão na classe de maior frequência, fazendo com que as observações no conjunto possuam dados com a variável alvo equilibrada.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tx1"/>
                </a:solidFill>
                <a:effectLst/>
                <a:latin typeface="source-serif-pro"/>
              </a:rPr>
              <a:t>Um dos métodos mais utilizados é chamado de 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ENN (</a:t>
            </a:r>
            <a:r>
              <a:rPr lang="pt-BR" sz="2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Edited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4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Nearest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Neighbours)</a:t>
            </a:r>
            <a:r>
              <a:rPr lang="pt-BR" sz="2400" dirty="0"/>
              <a:t>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ENN elimina exemplos de onde é mais provável que haja ruído de classe. O que geralmente ocorre em regiões onde as classes se sobrepõem ou quando se tratam de outliers.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Ao eliminar estes pontos, a distinção entre as classes fica mais evidente.</a:t>
            </a:r>
          </a:p>
        </p:txBody>
      </p:sp>
    </p:spTree>
    <p:extLst>
      <p:ext uri="{BB962C8B-B14F-4D97-AF65-F5344CB8AC3E}">
        <p14:creationId xmlns:p14="http://schemas.microsoft.com/office/powerpoint/2010/main" val="3995070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599" y="2010463"/>
            <a:ext cx="5501985" cy="430636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Undersampling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Após a aplicação do ENN, a classe majoritária (classe 0) passou de 91 para 84 exemplos (a minoritária permanece intacta).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Ao observar o gráfico, podemos perceber que os pontos que foram eliminados foram aqueles que estão mais próximos da classe 1, criando assim uma divisão mais clara entre as classes.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ECA65E-8C2C-88EB-85E3-E051FDBD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0315"/>
            <a:ext cx="5913632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2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Overfitting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Ocorre quando, nos dados de </a:t>
            </a:r>
            <a:r>
              <a:rPr lang="pt-BR" sz="2400" b="1" dirty="0">
                <a:solidFill>
                  <a:srgbClr val="FF0000"/>
                </a:solidFill>
              </a:rPr>
              <a:t>treino</a:t>
            </a:r>
            <a:r>
              <a:rPr lang="pt-BR" sz="2400" dirty="0"/>
              <a:t>, o modelo tem um </a:t>
            </a:r>
            <a:r>
              <a:rPr lang="pt-BR" sz="2400" b="1" dirty="0">
                <a:solidFill>
                  <a:srgbClr val="FF0000"/>
                </a:solidFill>
              </a:rPr>
              <a:t>desempenho excelente</a:t>
            </a:r>
            <a:r>
              <a:rPr lang="pt-BR" sz="2400" dirty="0"/>
              <a:t>, porém quando utilizamos os dados de </a:t>
            </a:r>
            <a:r>
              <a:rPr lang="pt-BR" sz="2400" b="1" dirty="0">
                <a:solidFill>
                  <a:srgbClr val="FF0000"/>
                </a:solidFill>
              </a:rPr>
              <a:t>teste</a:t>
            </a:r>
            <a:r>
              <a:rPr lang="pt-BR" sz="2400" dirty="0"/>
              <a:t> o </a:t>
            </a:r>
            <a:r>
              <a:rPr lang="pt-BR" sz="2400" b="1" dirty="0">
                <a:solidFill>
                  <a:srgbClr val="FF0000"/>
                </a:solidFill>
              </a:rPr>
              <a:t>resultado é ruim</a:t>
            </a:r>
            <a:r>
              <a:rPr lang="pt-BR" sz="2400" dirty="0"/>
              <a:t>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Podemos entender que, neste caso, o modelo aprendeu tão bem as relações existentes no treino, que acabou apenas decorando o que deveria ser feito, e ao receber as informações das variáveis preditoras nos dados de teste, o modelo tenta aplicar as mesmas regras decoradas, porém com dados diferentes esta regra não tem validade, e o desempenho é afetado.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É comum ouvirmos que neste cenário </a:t>
            </a:r>
            <a:r>
              <a:rPr lang="pt-BR" sz="2400" b="1" dirty="0">
                <a:solidFill>
                  <a:srgbClr val="FF0000"/>
                </a:solidFill>
              </a:rPr>
              <a:t>o modelo treinado não tem capacidade de generalização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6486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Underfitting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Neste cenário o desempenho do modelo já é ruim no próprio treinamento.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modelo não consegue encontrar relações entre as variáveis e o teste nem precisa acontecer.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Este modelo já pode ser descartado, pois não terá utilidade.</a:t>
            </a:r>
          </a:p>
        </p:txBody>
      </p:sp>
    </p:spTree>
    <p:extLst>
      <p:ext uri="{BB962C8B-B14F-4D97-AF65-F5344CB8AC3E}">
        <p14:creationId xmlns:p14="http://schemas.microsoft.com/office/powerpoint/2010/main" val="64544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>
              <a:solidFill>
                <a:srgbClr val="FFFE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8621551" cy="15724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lvl="0" indent="-45720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As origens do ML remetem à década de 1950, quando Alan Turing, desenvolveu testes para experimentar a capacidade das máquinas raciocinarem.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09C22A-7E73-3D9E-1FC3-3494E32D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119" y="1913335"/>
            <a:ext cx="1797764" cy="22592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5337C5-BFE8-25DE-F5B8-647A8C029C51}"/>
              </a:ext>
            </a:extLst>
          </p:cNvPr>
          <p:cNvSpPr txBox="1"/>
          <p:nvPr/>
        </p:nvSpPr>
        <p:spPr>
          <a:xfrm>
            <a:off x="438473" y="3610947"/>
            <a:ext cx="6783422" cy="15724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Baseado nos estudos de Turing, o engenheiro Arthur Samuel conseguiu apenas dois anos depois, desenvolver o primeiro programa capaz de aprender um jogo de damas em que o sistema aprimorava seu desempenho a cada partida que realizava.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D78FBC-FE68-66D8-7960-86620196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90" y="3744525"/>
            <a:ext cx="1894114" cy="262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71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Cross </a:t>
            </a:r>
            <a:r>
              <a:rPr lang="pt-BR" sz="2800" dirty="0" err="1"/>
              <a:t>Validation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É uma técnica para avaliar a capacidade de generalização de um modelo, a partir de um conjunto de dados.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É fundamental em problemas onde o objetivo da modelagem é a predição.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Busca-se estimar o quão preciso é um modelo na prática, ou seja, o seu desempenho em um novo conjunto de dados.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6581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Cross </a:t>
            </a:r>
            <a:r>
              <a:rPr lang="pt-BR" sz="2800" dirty="0" err="1"/>
              <a:t>Validation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modelo deve ser avaliado em amostras que não foram usadas para construir ou ajustar o modelo, de modo que forneçam um senso imparcial de eficácia do modelo.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Quando uma grande quantidade de dados está à mão, um conjunto de amostras pode ser reservado para avaliar o modelo final - este é o set de teste - que não deve ser tocado até esta avaliação final.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set de treinamento é usado para criar o modelo, enquanto o set de validação é usado para ajustar o desempenho.</a:t>
            </a:r>
          </a:p>
          <a:p>
            <a:pPr lvl="1"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67203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Cross </a:t>
            </a:r>
            <a:r>
              <a:rPr lang="pt-BR" sz="2800" dirty="0" err="1"/>
              <a:t>Validation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 validação pode ser usada para comparar os desempenhos de diferentes procedimentos de modelagem preditiva.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Considere o reconhecimento ótico de caracteres usando SVM e KNN para prever o caractere verdadeiro a partir de uma imagem de um caractere manuscrito. </a:t>
            </a:r>
          </a:p>
          <a:p>
            <a:pPr marL="1371600"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Com a validação cruzada, pode-se comparar objetivamente esses dois métodos em termos de suas respectivas frações de caracteres classificados incorretamente. </a:t>
            </a:r>
          </a:p>
        </p:txBody>
      </p:sp>
    </p:spTree>
    <p:extLst>
      <p:ext uri="{BB962C8B-B14F-4D97-AF65-F5344CB8AC3E}">
        <p14:creationId xmlns:p14="http://schemas.microsoft.com/office/powerpoint/2010/main" val="4244000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Cross </a:t>
            </a:r>
            <a:r>
              <a:rPr lang="pt-BR" sz="2800" dirty="0" err="1"/>
              <a:t>Validation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Se simplesmente comparássemos os métodos com base em suas taxas de erro dentro da amostra, o método KNN provavelmente teria um desempenho melhor no set de treinamento, já que é mais flexível e, portanto, mais propenso a </a:t>
            </a:r>
            <a:r>
              <a:rPr lang="pt-BR" sz="2600" dirty="0" err="1"/>
              <a:t>overfitting</a:t>
            </a:r>
            <a:r>
              <a:rPr lang="pt-BR" sz="2600" dirty="0"/>
              <a:t> em comparação com o método SVM.</a:t>
            </a:r>
          </a:p>
        </p:txBody>
      </p:sp>
    </p:spTree>
    <p:extLst>
      <p:ext uri="{BB962C8B-B14F-4D97-AF65-F5344CB8AC3E}">
        <p14:creationId xmlns:p14="http://schemas.microsoft.com/office/powerpoint/2010/main" val="2961608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Houldout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Uma forma simples de validar um modelo envolve separar uma parte dos dados de treinamento e usá-los para obter previsões do modelo treinado sobre o restante dos dados.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 estimativa de erro, em seguida, informa como nosso modelo está se saindo em dados não vistos ou no conjunto de validação.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 problema com este método é que não é certo que o set de validação separado (</a:t>
            </a:r>
            <a:r>
              <a:rPr lang="pt-BR" sz="2600" i="1" dirty="0" err="1"/>
              <a:t>holdhout</a:t>
            </a:r>
            <a:r>
              <a:rPr lang="pt-BR" sz="2600" dirty="0"/>
              <a:t>) seja representativo do total da base de dados.</a:t>
            </a:r>
          </a:p>
          <a:p>
            <a:pPr lvl="1"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881292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K-</a:t>
            </a:r>
            <a:r>
              <a:rPr lang="pt-BR" sz="2800" dirty="0" err="1"/>
              <a:t>fold</a:t>
            </a:r>
            <a:r>
              <a:rPr lang="pt-BR" sz="2800" dirty="0"/>
              <a:t> </a:t>
            </a:r>
            <a:r>
              <a:rPr lang="pt-BR" sz="2800" dirty="0" err="1"/>
              <a:t>cross</a:t>
            </a:r>
            <a:r>
              <a:rPr lang="pt-BR" sz="2800" dirty="0"/>
              <a:t> </a:t>
            </a:r>
            <a:r>
              <a:rPr lang="pt-BR" sz="2800" dirty="0" err="1"/>
              <a:t>validation</a:t>
            </a:r>
            <a:r>
              <a:rPr lang="pt-BR" sz="2800" dirty="0"/>
              <a:t> – validação cruzada em k partes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Se dividíssemos o conjunto total de dados em três subconjuntos mutuamente exclusivos, um para treinamento (estimação dos parâmetros), um para validação (ajuste de parâmetros) e outro para teste.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 conjunto de dados pode ser separado em quantidades iguais ou não. Por exemplo, 2/3 dos dados para treinamento e o 1/6 para validação e 1/6 para teste.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Na validação são usados apenas os sets de treinamento e validação. O set de teste deve permanecer intocado e servirá apenas para a avaliação final.</a:t>
            </a:r>
          </a:p>
        </p:txBody>
      </p:sp>
    </p:spTree>
    <p:extLst>
      <p:ext uri="{BB962C8B-B14F-4D97-AF65-F5344CB8AC3E}">
        <p14:creationId xmlns:p14="http://schemas.microsoft.com/office/powerpoint/2010/main" val="3202373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GERAIS para  validar um modelo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01132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 err="1"/>
              <a:t>Bootstrap</a:t>
            </a:r>
            <a:endParaRPr lang="pt-BR" sz="2800" dirty="0"/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Enquanto que </a:t>
            </a:r>
            <a:r>
              <a:rPr lang="pt-BR" sz="2600" dirty="0" err="1"/>
              <a:t>cross-validation</a:t>
            </a:r>
            <a:r>
              <a:rPr lang="pt-BR" sz="2600" dirty="0"/>
              <a:t> usa a técnica de amostragem sem reposição, ou seja, mesmas observações não são incluídas em uma amostra, no </a:t>
            </a:r>
            <a:r>
              <a:rPr lang="pt-BR" sz="2600" dirty="0" err="1"/>
              <a:t>bootstrap</a:t>
            </a:r>
            <a:r>
              <a:rPr lang="pt-BR" sz="2600" dirty="0"/>
              <a:t> a amostragem é feita com reposição. 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 ideia básica de </a:t>
            </a:r>
            <a:r>
              <a:rPr lang="pt-BR" sz="2600" dirty="0" err="1"/>
              <a:t>bootstrap</a:t>
            </a:r>
            <a:r>
              <a:rPr lang="pt-BR" sz="2600" dirty="0"/>
              <a:t> é que a inferência sobre uma população a partir de dados amostrais, pode ser modelada pela </a:t>
            </a:r>
            <a:r>
              <a:rPr lang="pt-BR" sz="2600" dirty="0" err="1"/>
              <a:t>re-amostragem</a:t>
            </a:r>
            <a:r>
              <a:rPr lang="pt-BR" sz="2600" dirty="0"/>
              <a:t> dos dados.</a:t>
            </a:r>
          </a:p>
        </p:txBody>
      </p:sp>
    </p:spTree>
    <p:extLst>
      <p:ext uri="{BB962C8B-B14F-4D97-AF65-F5344CB8AC3E}">
        <p14:creationId xmlns:p14="http://schemas.microsoft.com/office/powerpoint/2010/main" val="2438507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725252"/>
            <a:ext cx="7213600" cy="56115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métricas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599823"/>
              </p:ext>
            </p:extLst>
          </p:nvPr>
        </p:nvGraphicFramePr>
        <p:xfrm>
          <a:off x="719571" y="1530219"/>
          <a:ext cx="6854248" cy="4602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As métricas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O momento de </a:t>
            </a:r>
            <a:r>
              <a:rPr lang="pt-BR" sz="2800" b="1" dirty="0">
                <a:solidFill>
                  <a:srgbClr val="FF0000"/>
                </a:solidFill>
              </a:rPr>
              <a:t>escolher o algoritmo </a:t>
            </a:r>
            <a:r>
              <a:rPr lang="pt-BR" sz="2800" dirty="0"/>
              <a:t>a ser aplicado em um projeto de ML é determinante na </a:t>
            </a:r>
            <a:r>
              <a:rPr lang="pt-BR" sz="2800" b="1" dirty="0">
                <a:solidFill>
                  <a:srgbClr val="FF0000"/>
                </a:solidFill>
              </a:rPr>
              <a:t>qualidade das previsões e na seleção das estratégias</a:t>
            </a:r>
            <a:r>
              <a:rPr lang="pt-BR" sz="2800" dirty="0"/>
              <a:t>.</a:t>
            </a:r>
          </a:p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Em um processo de ML, a definição da técnica utilizada se relaciona com o objetivo desejado.  </a:t>
            </a:r>
          </a:p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Uma vez estabelecido esse objetivo, associamos a técnica de ML mais adequada e, posteriormente, nos deparamos com o desafio de selecionar o algoritmo ou conjunto de algoritmos que ofereçam o melhor resultado para a análise preditiva.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66388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As métricas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O valor da avaliação dos dados disponíveis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Para escolher com sucesso o algoritmo que melhor se adapta às necessidades do projeto, é importante avaliar </a:t>
            </a:r>
            <a:r>
              <a:rPr lang="pt-BR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quais dados e tipos de dados temos disponíveis</a:t>
            </a:r>
            <a:r>
              <a:rPr lang="pt-BR" sz="2800" dirty="0"/>
              <a:t>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Assim, a informação incluída no modelo será processada de forma eficiente e os resultados na matriz de previsão serão realmente úteis para as de decisões e para o negócio.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9683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>
              <a:solidFill>
                <a:srgbClr val="FFFE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lvl="0" indent="-45720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Arthur Samuel em 1959, usou pela primeira vez o termo “Machine Learning”.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À partir desse momento deu-se impulso ao desenvolvimento de computadores cada vez mais avançados, capazes de processar dados cada vez mais complexos e de forma mais rápida.</a:t>
            </a:r>
          </a:p>
          <a:p>
            <a:pPr marL="457200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Um dos primeiros marcos na história de ML foi o trabalho do psicólogo e cientista da computação Frank </a:t>
            </a:r>
            <a:r>
              <a:rPr lang="pt-BR" sz="2600" dirty="0" err="1"/>
              <a:t>Rosenblatt</a:t>
            </a:r>
            <a:r>
              <a:rPr lang="pt-BR" sz="2600" dirty="0"/>
              <a:t>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Em 1958, </a:t>
            </a:r>
            <a:r>
              <a:rPr lang="pt-BR" sz="2600" dirty="0" err="1"/>
              <a:t>Rosenblatt</a:t>
            </a:r>
            <a:r>
              <a:rPr lang="pt-BR" sz="2600" dirty="0"/>
              <a:t> desenvolveu o </a:t>
            </a:r>
            <a:r>
              <a:rPr lang="pt-BR" sz="2600" dirty="0" err="1"/>
              <a:t>Perceptron</a:t>
            </a:r>
            <a:r>
              <a:rPr lang="pt-BR" sz="2600" dirty="0"/>
              <a:t>, um modelo de Rede Neural Artificial que possibilitou as máquinas a aprenderem a reconhecer padrões.</a:t>
            </a:r>
          </a:p>
        </p:txBody>
      </p:sp>
    </p:spTree>
    <p:extLst>
      <p:ext uri="{BB962C8B-B14F-4D97-AF65-F5344CB8AC3E}">
        <p14:creationId xmlns:p14="http://schemas.microsoft.com/office/powerpoint/2010/main" val="756248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As métricas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Existem </a:t>
            </a:r>
            <a:r>
              <a:rPr lang="pt-BR" sz="2800" dirty="0">
                <a:solidFill>
                  <a:srgbClr val="FF0000"/>
                </a:solidFill>
              </a:rPr>
              <a:t>várias métricas </a:t>
            </a:r>
            <a:r>
              <a:rPr lang="pt-BR" sz="2800" dirty="0"/>
              <a:t>para avaliar o desempenho preditivo de um algoritmo de ML – e </a:t>
            </a:r>
            <a:r>
              <a:rPr lang="pt-BR" sz="2800" dirty="0">
                <a:solidFill>
                  <a:srgbClr val="FF0000"/>
                </a:solidFill>
              </a:rPr>
              <a:t>cada algoritmo deve ser avaliado com a métrica apropriada para ele</a:t>
            </a:r>
            <a:r>
              <a:rPr lang="pt-BR" sz="2800" dirty="0"/>
              <a:t>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Por exemplo, para algoritmos de regressão, que envolvem a combinação de índices históricos que variam um em função do outro, a métrica apropriada é o erro quadrático médio (RMSE).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Já para tarefas de classificação binária, que é usada para prever a qual de duas categorias uma certa instância de dados pertence, a avaliação é desenvolvida a partir da matriz de confusão.</a:t>
            </a:r>
          </a:p>
          <a:p>
            <a:pPr marL="914400"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15361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Matriz confusão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Quando temos um algoritmo de classificação binária, temos na prática um conjunto de possibilidades de classificação em que cada categoria possível é um número inteiro de 0 ou 1.</a:t>
            </a:r>
          </a:p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O resultado da aplicação desse algoritmo é a capacidade de prever qual a classe de novas instâncias (dados).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3200" dirty="0"/>
              <a:t>Por exemplo, reconhecer algo como “positivo” ou “negativo”, como se um </a:t>
            </a:r>
            <a:r>
              <a:rPr lang="pt-BR" sz="3200" dirty="0" err="1"/>
              <a:t>email</a:t>
            </a:r>
            <a:r>
              <a:rPr lang="pt-BR" sz="3200" dirty="0"/>
              <a:t> é ou não spam, se um paciente tem uma determinada doença ou não, etc.</a:t>
            </a:r>
          </a:p>
        </p:txBody>
      </p:sp>
    </p:spTree>
    <p:extLst>
      <p:ext uri="{BB962C8B-B14F-4D97-AF65-F5344CB8AC3E}">
        <p14:creationId xmlns:p14="http://schemas.microsoft.com/office/powerpoint/2010/main" val="5407998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Matriz confusão</a:t>
            </a:r>
          </a:p>
        </p:txBody>
      </p:sp>
      <p:pic>
        <p:nvPicPr>
          <p:cNvPr id="6146" name="Picture 2" descr="Matriz de Confusão - Que a força esteja com você">
            <a:extLst>
              <a:ext uri="{FF2B5EF4-FFF2-40B4-BE49-F238E27FC236}">
                <a16:creationId xmlns:a16="http://schemas.microsoft.com/office/drawing/2014/main" id="{488C3776-DE84-3151-1880-7C3CCC10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08" y="3371277"/>
            <a:ext cx="7787951" cy="34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57116"/>
            <a:ext cx="11196800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 matriz de confusão nos mostra quatro grupos, partindo das respostas conhecidas e das predições.</a:t>
            </a:r>
          </a:p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Estes grupos são: positivos reais, predições negativas corretas, positivos falsos e predições negativas incorretas.</a:t>
            </a:r>
          </a:p>
        </p:txBody>
      </p:sp>
    </p:spTree>
    <p:extLst>
      <p:ext uri="{BB962C8B-B14F-4D97-AF65-F5344CB8AC3E}">
        <p14:creationId xmlns:p14="http://schemas.microsoft.com/office/powerpoint/2010/main" val="67772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classificação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Exatidão ou Acurácia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Esta é a métrica mais simples. É basicamente o número de acertos (positivos) divido pelo número total de exemplos.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Ela deve ser usada em </a:t>
            </a:r>
            <a:r>
              <a:rPr lang="pt-BR" sz="2000" i="1" dirty="0" err="1"/>
              <a:t>datasets</a:t>
            </a:r>
            <a:r>
              <a:rPr lang="pt-BR" sz="2000" dirty="0"/>
              <a:t> com a mesma proporção de exemplos para cada classe, e quando as penalidades de acerto e erro para cada classe forem as mesmas.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Em problemas com classes desproporcionais, ela causa uma falsa impressão de bom desempenho.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Por exemplo, num </a:t>
            </a:r>
            <a:r>
              <a:rPr lang="pt-BR" sz="2000" i="1" dirty="0" err="1"/>
              <a:t>dataset</a:t>
            </a:r>
            <a:r>
              <a:rPr lang="pt-BR" sz="2000" dirty="0"/>
              <a:t> em que 80% dos exemplos pertençam a uma classe, só de classificar todos os exemplos naquela classe já se atinge uma precisão de 80%, mesmo que todos os exemplos da outra classe estejam classificados incorretamente.</a:t>
            </a:r>
          </a:p>
        </p:txBody>
      </p:sp>
    </p:spTree>
    <p:extLst>
      <p:ext uri="{BB962C8B-B14F-4D97-AF65-F5344CB8AC3E}">
        <p14:creationId xmlns:p14="http://schemas.microsoft.com/office/powerpoint/2010/main" val="2595578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classificação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F1 Score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F1 Score é uma média harmônica entre </a:t>
            </a:r>
            <a:r>
              <a:rPr lang="pt-BR" sz="2400" b="1" dirty="0">
                <a:solidFill>
                  <a:srgbClr val="FF0000"/>
                </a:solidFill>
              </a:rPr>
              <a:t>precisão</a:t>
            </a:r>
            <a:r>
              <a:rPr lang="pt-BR" sz="2400" dirty="0"/>
              <a:t> e </a:t>
            </a:r>
            <a:r>
              <a:rPr lang="pt-BR" sz="2400" b="1" dirty="0">
                <a:solidFill>
                  <a:srgbClr val="FF0000"/>
                </a:solidFill>
              </a:rPr>
              <a:t>recall</a:t>
            </a:r>
            <a:r>
              <a:rPr lang="pt-BR" sz="2400" dirty="0"/>
              <a:t>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Ela é muito boa quando você possui um </a:t>
            </a:r>
            <a:r>
              <a:rPr lang="pt-BR" sz="2400" i="1" dirty="0" err="1"/>
              <a:t>dataset</a:t>
            </a:r>
            <a:r>
              <a:rPr lang="pt-BR" sz="2400" dirty="0"/>
              <a:t> com classes desproporcionais, e o seu modelo não emite probabilidades.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Isso não significa que não possa ser usada com modelos que emitem probabilidades, tudo depende do objetivo de sua tarefa de </a:t>
            </a:r>
            <a:r>
              <a:rPr lang="pt-BR" sz="2400" dirty="0" err="1"/>
              <a:t>machine</a:t>
            </a:r>
            <a:r>
              <a:rPr lang="pt-BR" sz="2400" dirty="0"/>
              <a:t> </a:t>
            </a:r>
            <a:r>
              <a:rPr lang="pt-BR" sz="2400" dirty="0" err="1"/>
              <a:t>learning</a:t>
            </a:r>
            <a:r>
              <a:rPr lang="pt-BR" sz="2400" dirty="0"/>
              <a:t>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Em geral, quanto maior o F1 score, melhor.</a:t>
            </a:r>
          </a:p>
        </p:txBody>
      </p:sp>
    </p:spTree>
    <p:extLst>
      <p:ext uri="{BB962C8B-B14F-4D97-AF65-F5344CB8AC3E}">
        <p14:creationId xmlns:p14="http://schemas.microsoft.com/office/powerpoint/2010/main" val="2675409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classificação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2010463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Precisão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Número de exemplos classificados como pertencentes a uma classe, que realmente são daquela classe (positivos verdadeiros), dividido pela soma entre este número, e o número de exemplos classificados nesta classe, mas que pertencem a outras (falsos positivos).</a:t>
            </a:r>
          </a:p>
        </p:txBody>
      </p:sp>
    </p:spTree>
    <p:extLst>
      <p:ext uri="{BB962C8B-B14F-4D97-AF65-F5344CB8AC3E}">
        <p14:creationId xmlns:p14="http://schemas.microsoft.com/office/powerpoint/2010/main" val="25935153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classificação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1833176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Log </a:t>
            </a:r>
            <a:r>
              <a:rPr lang="pt-BR" sz="2800" b="1" dirty="0" err="1"/>
              <a:t>Loss</a:t>
            </a:r>
            <a:endParaRPr lang="pt-BR" sz="2800" b="1" dirty="0"/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 fórmula do exemplo é para o caso binário, neste caso: p é a probabilidade do exemplo pertencer à classe </a:t>
            </a:r>
            <a:r>
              <a:rPr lang="pt-BR" sz="2400" b="1" dirty="0"/>
              <a:t>1</a:t>
            </a:r>
            <a:r>
              <a:rPr lang="pt-BR" sz="2400" dirty="0"/>
              <a:t>, e </a:t>
            </a:r>
            <a:r>
              <a:rPr lang="pt-BR" sz="2400" b="1" dirty="0"/>
              <a:t>y</a:t>
            </a:r>
            <a:r>
              <a:rPr lang="pt-BR" sz="2400" dirty="0"/>
              <a:t> é o valor real da variável dependente.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Esta função pune previsões incorretas muito confiantes.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Por exemplo, prever uma classe com uma probabilidade de 95%, e na realidade a correta ser outra. Ela pode ser utilizada para problemas binários ou com múltiplas classes, mas eu particularmente não gosto de usar em </a:t>
            </a:r>
            <a:r>
              <a:rPr lang="pt-BR" sz="2000" i="1" dirty="0" err="1"/>
              <a:t>datasets</a:t>
            </a:r>
            <a:r>
              <a:rPr lang="pt-BR" sz="2000" dirty="0"/>
              <a:t> com classes desproporcionais.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O valor dela sempre terá a tendência de melhorar se o modelo estiver favorecendo a maior classe presente.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Nas situações em que a probabilidade de um exemplo pertencer a uma classe for mais importante do que classificá-lo diretamente, esta função é preferível a usar simplesmente a precisão geral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1224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regressão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1833176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 err="1"/>
              <a:t>Mean</a:t>
            </a:r>
            <a:r>
              <a:rPr lang="pt-BR" sz="2800" b="1" dirty="0"/>
              <a:t> </a:t>
            </a:r>
            <a:r>
              <a:rPr lang="pt-BR" sz="2800" b="1" dirty="0" err="1"/>
              <a:t>Squared</a:t>
            </a:r>
            <a:r>
              <a:rPr lang="pt-BR" sz="2800" b="1" dirty="0"/>
              <a:t> </a:t>
            </a:r>
            <a:r>
              <a:rPr lang="pt-BR" sz="2800" b="1" dirty="0" err="1"/>
              <a:t>Error</a:t>
            </a:r>
            <a:r>
              <a:rPr lang="pt-BR" sz="2800" b="1" dirty="0"/>
              <a:t> - MSE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Talvez seja a mais utilizada, esta função calcula a média dos erros do modelo ao quadrado.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Diferenças menores têm menos importância, enquanto diferenças maiores recebem mais peso.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Existe uma variação, que facilita a interpretação: o Root </a:t>
            </a:r>
            <a:r>
              <a:rPr lang="pt-BR" sz="2400" dirty="0" err="1"/>
              <a:t>Mean</a:t>
            </a:r>
            <a:r>
              <a:rPr lang="pt-BR" sz="2400" dirty="0"/>
              <a:t> </a:t>
            </a:r>
            <a:r>
              <a:rPr lang="pt-BR" sz="2400" dirty="0" err="1"/>
              <a:t>Squared</a:t>
            </a:r>
            <a:r>
              <a:rPr lang="pt-BR" sz="2400" dirty="0"/>
              <a:t> </a:t>
            </a:r>
            <a:r>
              <a:rPr lang="pt-BR" sz="2400" dirty="0" err="1"/>
              <a:t>Error</a:t>
            </a:r>
            <a:r>
              <a:rPr lang="pt-BR" sz="2400" dirty="0"/>
              <a:t>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Ele é simplesmente a raiz quadrada do primeiro. </a:t>
            </a:r>
          </a:p>
          <a:p>
            <a:pPr lvl="3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Neste caso, o erro volta a ter as unidades de medida originais da variável dependente.</a:t>
            </a:r>
          </a:p>
        </p:txBody>
      </p:sp>
    </p:spTree>
    <p:extLst>
      <p:ext uri="{BB962C8B-B14F-4D97-AF65-F5344CB8AC3E}">
        <p14:creationId xmlns:p14="http://schemas.microsoft.com/office/powerpoint/2010/main" val="2188378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regressão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1833176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 err="1"/>
              <a:t>Mean</a:t>
            </a:r>
            <a:r>
              <a:rPr lang="pt-BR" sz="2800" b="1" dirty="0"/>
              <a:t> Absolute </a:t>
            </a:r>
            <a:r>
              <a:rPr lang="pt-BR" sz="2800" b="1" dirty="0" err="1"/>
              <a:t>Error</a:t>
            </a:r>
            <a:r>
              <a:rPr lang="pt-BR" sz="2800" b="1" dirty="0"/>
              <a:t> - MAE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Bastante parecido com MSE, em vez de elevar a diferença entre a previsão do modelo, e o valor real, ao quadrado, ele toma o valor absoluto.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Neste caso, em vez de atribuir um peso de acordo com a magnitude da diferença, ele atribui o mesmo peso a todas as diferenças, de maneira linear.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Se imaginarmos um exemplo simples, onde temos apenas a variável que estamos tentando prever, podemos ver um fato interessante que difere o MSE do MAE, e que devemos levar em conta ao decidir entre os dois: o valor que minimizaria o primeiro erro seria a média, já no segundo caso, a mediana.</a:t>
            </a:r>
          </a:p>
          <a:p>
            <a:pPr marL="457200" lvl="2"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27911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Principais métricas para avaliar algoritmos de regressão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97600" y="1833176"/>
            <a:ext cx="11196800" cy="4595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1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800" b="1" dirty="0" err="1"/>
              <a:t>Mean</a:t>
            </a:r>
            <a:r>
              <a:rPr lang="pt-BR" sz="2800" b="1" dirty="0"/>
              <a:t> Absolute </a:t>
            </a:r>
            <a:r>
              <a:rPr lang="pt-BR" sz="2800" b="1" dirty="0" err="1"/>
              <a:t>Percentage</a:t>
            </a:r>
            <a:r>
              <a:rPr lang="pt-BR" sz="2800" b="1" dirty="0"/>
              <a:t> </a:t>
            </a:r>
            <a:r>
              <a:rPr lang="pt-BR" sz="2800" b="1" dirty="0" err="1"/>
              <a:t>Error</a:t>
            </a:r>
            <a:r>
              <a:rPr lang="pt-BR" sz="2800" b="1" dirty="0"/>
              <a:t> - MAPE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Este erro calcula a média percentual do desvio absoluto entre as previsões e a realidade. </a:t>
            </a:r>
          </a:p>
          <a:p>
            <a:pPr lvl="2" indent="-457200" algn="just" defTabSz="1155700" fontAlgn="base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É utilizado para avaliar sistemas de previsões de vendas e outros sistemas nos quais a diferença percentual seja mais interpretável, ou mais importante, do que os valores absolutos.</a:t>
            </a:r>
          </a:p>
          <a:p>
            <a:pPr marL="457200" lvl="2" algn="just" defTabSz="1155700" fontAlgn="base">
              <a:spcBef>
                <a:spcPct val="0"/>
              </a:spcBef>
              <a:spcAft>
                <a:spcPct val="35000"/>
              </a:spcAft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0038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EFF"/>
                </a:solidFill>
              </a:rPr>
              <a:t>cronograma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1EF453-A0DF-C14B-8EFE-8B00FDA39B4E}"/>
              </a:ext>
            </a:extLst>
          </p:cNvPr>
          <p:cNvSpPr txBox="1">
            <a:spLocks/>
          </p:cNvSpPr>
          <p:nvPr/>
        </p:nvSpPr>
        <p:spPr>
          <a:xfrm>
            <a:off x="581192" y="798234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FFFEFF"/>
                </a:solidFill>
              </a:rPr>
              <a:t>Conceitos e definições de </a:t>
            </a:r>
            <a:r>
              <a:rPr lang="pt-BR" dirty="0" err="1">
                <a:solidFill>
                  <a:srgbClr val="FFFEFF"/>
                </a:solidFill>
              </a:rPr>
              <a:t>machine</a:t>
            </a:r>
            <a:r>
              <a:rPr lang="pt-BR" dirty="0">
                <a:solidFill>
                  <a:srgbClr val="FFFEFF"/>
                </a:solidFill>
              </a:rPr>
              <a:t> </a:t>
            </a:r>
            <a:r>
              <a:rPr lang="pt-BR" dirty="0" err="1">
                <a:solidFill>
                  <a:srgbClr val="FFFEFF"/>
                </a:solidFill>
              </a:rPr>
              <a:t>learning</a:t>
            </a:r>
            <a:endParaRPr lang="pt-BR" dirty="0">
              <a:solidFill>
                <a:srgbClr val="FFFE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458D93-D873-8C6D-55BA-EB0987081A03}"/>
              </a:ext>
            </a:extLst>
          </p:cNvPr>
          <p:cNvSpPr txBox="1"/>
          <p:nvPr/>
        </p:nvSpPr>
        <p:spPr>
          <a:xfrm>
            <a:off x="438473" y="2038454"/>
            <a:ext cx="11029616" cy="43263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457200" lvl="0" indent="-457200" algn="just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Outro importante marco foi o surgimento do algoritmo de Aprendizado por Reforço, proposto por Richard </a:t>
            </a:r>
            <a:r>
              <a:rPr lang="pt-BR" sz="2600" dirty="0" err="1"/>
              <a:t>Bellman</a:t>
            </a:r>
            <a:r>
              <a:rPr lang="pt-BR" sz="2600" dirty="0"/>
              <a:t> na década de 1950. </a:t>
            </a:r>
          </a:p>
          <a:p>
            <a:pPr marL="914400" lvl="1" indent="-457200" algn="just" defTabSz="11557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pt-BR" sz="2600" dirty="0"/>
              <a:t>Esse modelo de aprendizado permitiu que as máquinas tomassem decisões com base em recompensas e punições, sem a necessidade de uma programação explícita.</a:t>
            </a:r>
          </a:p>
        </p:txBody>
      </p:sp>
    </p:spTree>
    <p:extLst>
      <p:ext uri="{BB962C8B-B14F-4D97-AF65-F5344CB8AC3E}">
        <p14:creationId xmlns:p14="http://schemas.microsoft.com/office/powerpoint/2010/main" val="34753892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725252"/>
            <a:ext cx="7213600" cy="56115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Algumas ferramentas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127683"/>
              </p:ext>
            </p:extLst>
          </p:nvPr>
        </p:nvGraphicFramePr>
        <p:xfrm>
          <a:off x="719571" y="1530219"/>
          <a:ext cx="6854248" cy="4602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6193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Obrigado!!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180378" cy="35622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>
                <a:solidFill>
                  <a:schemeClr val="bg2"/>
                </a:solidFill>
              </a:rPr>
              <a:t>Anita.Fernandes@univali.br</a:t>
            </a:r>
          </a:p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BD4490C2-611E-455A-B4BD-979530468577}" vid="{C717240B-0B4A-47DC-B19B-2043A138DC7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{27A9A7F8-43BC-43C4-9BDB-3C494410448D}tf56390039_win32</Template>
  <TotalTime>4115</TotalTime>
  <Words>5889</Words>
  <Application>Microsoft Office PowerPoint</Application>
  <PresentationFormat>Widescreen</PresentationFormat>
  <Paragraphs>586</Paragraphs>
  <Slides>91</Slides>
  <Notes>86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91</vt:i4>
      </vt:variant>
    </vt:vector>
  </HeadingPairs>
  <TitlesOfParts>
    <vt:vector size="99" baseType="lpstr">
      <vt:lpstr>Arial</vt:lpstr>
      <vt:lpstr>Calibri</vt:lpstr>
      <vt:lpstr>GeneralSans-Medium</vt:lpstr>
      <vt:lpstr>Gill Sans MT</vt:lpstr>
      <vt:lpstr>source-serif-pro</vt:lpstr>
      <vt:lpstr>Times New Roman</vt:lpstr>
      <vt:lpstr>Wingdings 2</vt:lpstr>
      <vt:lpstr>Dividendo</vt:lpstr>
      <vt:lpstr>MACHINE LEARNING</vt:lpstr>
      <vt:lpstr>ementa</vt:lpstr>
      <vt:lpstr>cronograma</vt:lpstr>
      <vt:lpstr>cronograma</vt:lpstr>
      <vt:lpstr>cronograma</vt:lpstr>
      <vt:lpstr>cronograma</vt:lpstr>
      <vt:lpstr>Apresentação do PowerPoint</vt:lpstr>
      <vt:lpstr>cronograma</vt:lpstr>
      <vt:lpstr>cronograma</vt:lpstr>
      <vt:lpstr>Conceitos e definições de machine learning</vt:lpstr>
      <vt:lpstr>Conceitos e definições de machine learning</vt:lpstr>
      <vt:lpstr>O ecossistema  de  ML</vt:lpstr>
      <vt:lpstr>Apresentação do PowerPoint</vt:lpstr>
      <vt:lpstr>Apresentação do PowerPoint</vt:lpstr>
      <vt:lpstr>Conceitos e definições de machine learning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Conceitos e definições de machine learning</vt:lpstr>
      <vt:lpstr>Tipos de aprendizado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Apresentação do PowerPoint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métricas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cronograma</vt:lpstr>
      <vt:lpstr>Algumas ferramentas</vt:lpstr>
      <vt:lpstr>Obrigado!!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Anita Fernandes</dc:creator>
  <cp:lastModifiedBy>Anita Fernandes</cp:lastModifiedBy>
  <cp:revision>82</cp:revision>
  <dcterms:created xsi:type="dcterms:W3CDTF">2023-08-10T00:22:52Z</dcterms:created>
  <dcterms:modified xsi:type="dcterms:W3CDTF">2024-08-03T17:35:01Z</dcterms:modified>
</cp:coreProperties>
</file>